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4"/>
  </p:sldMasterIdLst>
  <p:notesMasterIdLst>
    <p:notesMasterId r:id="rId14"/>
  </p:notesMasterIdLst>
  <p:sldIdLst>
    <p:sldId id="306" r:id="rId5"/>
    <p:sldId id="301" r:id="rId6"/>
    <p:sldId id="302" r:id="rId7"/>
    <p:sldId id="303" r:id="rId8"/>
    <p:sldId id="304" r:id="rId9"/>
    <p:sldId id="305" r:id="rId10"/>
    <p:sldId id="295" r:id="rId11"/>
    <p:sldId id="296" r:id="rId12"/>
    <p:sldId id="308" r:id="rId13"/>
  </p:sldIdLst>
  <p:sldSz cx="6858000" cy="5143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VIDIA" initials="N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7" autoAdjust="0"/>
    <p:restoredTop sz="94660"/>
  </p:normalViewPr>
  <p:slideViewPr>
    <p:cSldViewPr>
      <p:cViewPr varScale="1">
        <p:scale>
          <a:sx n="144" d="100"/>
          <a:sy n="144" d="100"/>
        </p:scale>
        <p:origin x="1644" y="114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F6EC1-927C-4AFB-B9ED-767B07D03122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E5A4C-306B-4FE6-B4C3-4E416AFC7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555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Comment on the frequent double barrier synchronization. Need more blocks</a:t>
            </a:r>
            <a:r>
              <a:rPr lang="en-US" baseline="0" dirty="0" smtClean="0"/>
              <a:t> per Streaming Processors to ensure high execution throughput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E5A4C-306B-4FE6-B4C3-4E416AFC7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417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"/>
            <a:ext cx="6858000" cy="5143499"/>
            <a:chOff x="0" y="-1"/>
            <a:chExt cx="10972800" cy="61721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28" b="9530"/>
            <a:stretch/>
          </p:blipFill>
          <p:spPr>
            <a:xfrm>
              <a:off x="0" y="-1"/>
              <a:ext cx="10972800" cy="61721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0" y="-1"/>
              <a:ext cx="10972800" cy="6172199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85728" fontAlgn="base">
                <a:spcBef>
                  <a:spcPct val="0"/>
                </a:spcBef>
                <a:spcAft>
                  <a:spcPct val="0"/>
                </a:spcAft>
              </a:pPr>
              <a:endParaRPr lang="en-US" sz="1125">
                <a:solidFill>
                  <a:srgbClr val="FFFFFF"/>
                </a:solidFill>
              </a:endParaRPr>
            </a:p>
          </p:txBody>
        </p:sp>
      </p:grpSp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137650" y="3998625"/>
            <a:ext cx="5430791" cy="276935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33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/>
          </p:nvPr>
        </p:nvSpPr>
        <p:spPr>
          <a:xfrm>
            <a:off x="1121520" y="3560045"/>
            <a:ext cx="5439300" cy="438582"/>
          </a:xfr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defRPr sz="25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624038"/>
            <a:ext cx="6858001" cy="1488781"/>
            <a:chOff x="0" y="748845"/>
            <a:chExt cx="6356036" cy="1379811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3"/>
            <a:srcRect l="12327"/>
            <a:stretch/>
          </p:blipFill>
          <p:spPr>
            <a:xfrm>
              <a:off x="0" y="748845"/>
              <a:ext cx="3105001" cy="76038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380" y="937806"/>
              <a:ext cx="2073674" cy="3824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477"/>
            <a:stretch/>
          </p:blipFill>
          <p:spPr>
            <a:xfrm>
              <a:off x="1039432" y="1561775"/>
              <a:ext cx="5316604" cy="566881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 userDrawn="1"/>
          </p:nvGrpSpPr>
          <p:grpSpPr>
            <a:xfrm>
              <a:off x="1643784" y="1708498"/>
              <a:ext cx="1170069" cy="272357"/>
              <a:chOff x="4100403" y="1765746"/>
              <a:chExt cx="3118543" cy="725905"/>
            </a:xfrm>
          </p:grpSpPr>
          <p:pic>
            <p:nvPicPr>
              <p:cNvPr id="21" name="Picture 20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0403" y="1765746"/>
                <a:ext cx="561259" cy="725905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8124" y="1905033"/>
                <a:ext cx="2380822" cy="58135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84107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114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itl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1"/>
            <a:ext cx="6572250" cy="590550"/>
          </a:xfrm>
        </p:spPr>
        <p:txBody>
          <a:bodyPr>
            <a:normAutofit/>
          </a:bodyPr>
          <a:lstStyle>
            <a:lvl1pPr algn="r" defTabSz="685800" rtl="0" eaLnBrk="1" latinLnBrk="0" hangingPunct="1">
              <a:spcBef>
                <a:spcPct val="0"/>
              </a:spcBef>
              <a:buNone/>
              <a:defRPr lang="en-US" sz="1800" kern="1200" dirty="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18288952-07DD-45F2-92DF-2D7C6E70F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13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486150" y="3638550"/>
            <a:ext cx="3257550" cy="914400"/>
          </a:xfrm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592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6"/>
            <a:ext cx="6217920" cy="402391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9786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branding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12272"/>
            <a:ext cx="6217920" cy="40212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333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4931172"/>
            <a:ext cx="6858000" cy="2154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28" fontAlgn="base">
              <a:spcBef>
                <a:spcPct val="0"/>
              </a:spcBef>
              <a:spcAft>
                <a:spcPct val="0"/>
              </a:spcAft>
            </a:pPr>
            <a:endParaRPr lang="en-US" sz="1125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9449" y="5042944"/>
            <a:ext cx="200643" cy="641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417" cap="none" dirty="0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799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5"/>
            <a:ext cx="6217920" cy="399416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500" dirty="0" smtClean="0"/>
            </a:lvl1pPr>
            <a:lvl2pPr>
              <a:defRPr lang="en-US" sz="1167" dirty="0" smtClean="0"/>
            </a:lvl2pPr>
            <a:lvl3pPr>
              <a:defRPr lang="en-US" sz="1167" dirty="0" smtClean="0"/>
            </a:lvl3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8410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18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53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0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028700" indent="0">
              <a:buFont typeface="Arial" pitchFamily="34" charset="0"/>
              <a:buNone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Sentinel Medium" pitchFamily="50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3641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0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39624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2001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914900" y="4767263"/>
            <a:ext cx="1600200" cy="273844"/>
          </a:xfrm>
        </p:spPr>
        <p:txBody>
          <a:bodyPr/>
          <a:lstStyle/>
          <a:p>
            <a:fld id="{18288952-07DD-45F2-92DF-2D7C6E70F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640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71450"/>
            <a:ext cx="6229350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14350" y="1143000"/>
            <a:ext cx="3057525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6175" y="1143000"/>
            <a:ext cx="3057525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42900" y="4686300"/>
            <a:ext cx="29718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David Kirk/NVIDIA and Wen-mei W. Hwu  ECE408/CS483/ECE498al, University of Illinois, 2007-2012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5257800" y="4686300"/>
            <a:ext cx="142875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4B244A-E6FC-432F-AD9E-61DEBF39A4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81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9250" y="291626"/>
            <a:ext cx="6185087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2341" y="1110344"/>
            <a:ext cx="6169964" cy="362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" y="4989837"/>
            <a:ext cx="6859964" cy="158643"/>
            <a:chOff x="0" y="5987804"/>
            <a:chExt cx="8231957" cy="190372"/>
          </a:xfrm>
        </p:grpSpPr>
        <p:sp>
          <p:nvSpPr>
            <p:cNvPr id="36" name="Parallelogram 35"/>
            <p:cNvSpPr/>
            <p:nvPr userDrawn="1"/>
          </p:nvSpPr>
          <p:spPr>
            <a:xfrm>
              <a:off x="7178479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FA63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37" name="Parallelogram 36"/>
            <p:cNvSpPr/>
            <p:nvPr userDrawn="1"/>
          </p:nvSpPr>
          <p:spPr>
            <a:xfrm>
              <a:off x="6394206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76B9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 userDrawn="1"/>
          </p:nvPicPr>
          <p:blipFill rotWithShape="1">
            <a:blip r:embed="rId14"/>
            <a:srcRect t="-6317" r="97921" b="17099"/>
            <a:stretch/>
          </p:blipFill>
          <p:spPr>
            <a:xfrm>
              <a:off x="7947899" y="5987804"/>
              <a:ext cx="284058" cy="19037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 userDrawn="1"/>
          </p:nvPicPr>
          <p:blipFill rotWithShape="1">
            <a:blip r:embed="rId15"/>
            <a:srcRect l="52877" t="1978" r="-1" b="17095"/>
            <a:stretch/>
          </p:blipFill>
          <p:spPr>
            <a:xfrm>
              <a:off x="0" y="6002009"/>
              <a:ext cx="6433059" cy="17267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398934" y="5034091"/>
            <a:ext cx="200643" cy="769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500" cap="none" dirty="0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-6713" y="4993160"/>
            <a:ext cx="687324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227" y="5032625"/>
            <a:ext cx="412598" cy="76098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6149909" y="5028452"/>
            <a:ext cx="362782" cy="84445"/>
            <a:chOff x="4100403" y="1765746"/>
            <a:chExt cx="3118543" cy="725905"/>
          </a:xfrm>
        </p:grpSpPr>
        <p:pic>
          <p:nvPicPr>
            <p:cNvPr id="48" name="Picture 47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403" y="1765746"/>
              <a:ext cx="561259" cy="72590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124" y="1905033"/>
              <a:ext cx="2380822" cy="581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381227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5" r:id="rId7"/>
    <p:sldLayoutId id="2147483666" r:id="rId8"/>
    <p:sldLayoutId id="2147483667" r:id="rId9"/>
    <p:sldLayoutId id="2147483652" r:id="rId10"/>
    <p:sldLayoutId id="2147483654" r:id="rId11"/>
    <p:sldLayoutId id="2147483655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00" b="0" cap="none" baseline="0">
          <a:solidFill>
            <a:srgbClr val="33333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5pPr>
      <a:lvl6pPr marL="28572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6pPr>
      <a:lvl7pPr marL="571455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7pPr>
      <a:lvl8pPr marL="857182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8pPr>
      <a:lvl9pPr marL="114290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9pPr>
    </p:titleStyle>
    <p:bodyStyle>
      <a:lvl1pPr marL="236793" indent="-236793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rgbClr val="6F6F6F"/>
        </a:buClr>
        <a:buSzPct val="100000"/>
        <a:buFont typeface="Arial" panose="020B0604020202020204" pitchFamily="34" charset="0"/>
        <a:buChar char="–"/>
        <a:defRPr sz="1500" b="0" baseline="0">
          <a:solidFill>
            <a:srgbClr val="6F6F6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25177" indent="-190492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670692" indent="-169327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109177" indent="-142863" algn="l" rtl="0" eaLnBrk="1" fontAlgn="base" hangingPunct="1">
        <a:spcBef>
          <a:spcPct val="20000"/>
        </a:spcBef>
        <a:spcAft>
          <a:spcPct val="0"/>
        </a:spcAft>
        <a:buChar char="–"/>
        <a:defRPr sz="1250">
          <a:solidFill>
            <a:schemeClr val="bg1"/>
          </a:solidFill>
          <a:latin typeface="+mn-lt"/>
        </a:defRPr>
      </a:lvl4pPr>
      <a:lvl5pPr marL="1323472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5pPr>
      <a:lvl6pPr marL="1609200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6pPr>
      <a:lvl7pPr marL="1894927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7pPr>
      <a:lvl8pPr marL="2180654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8pPr>
      <a:lvl9pPr marL="2466381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2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455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182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290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636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363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09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5817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m4a"/><Relationship Id="rId1" Type="http://schemas.openxmlformats.org/officeDocument/2006/relationships/audio" Target="NULL" TargetMode="Externa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hyperlink" Target="http://creativecommons.org/licenses/by-nc/4.0/legalcod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1137650" y="3998625"/>
            <a:ext cx="5430791" cy="276935"/>
          </a:xfrm>
        </p:spPr>
        <p:txBody>
          <a:bodyPr/>
          <a:lstStyle/>
          <a:p>
            <a:r>
              <a:rPr lang="en-US" dirty="0" smtClean="0"/>
              <a:t>Lecture 10.2 - A </a:t>
            </a:r>
            <a:r>
              <a:rPr lang="en-US" dirty="0"/>
              <a:t>Work-inefficient Scan </a:t>
            </a:r>
            <a:r>
              <a:rPr lang="en-US" dirty="0" smtClean="0"/>
              <a:t>Kernel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121520" y="3684695"/>
            <a:ext cx="5439300" cy="313932"/>
          </a:xfrm>
        </p:spPr>
        <p:txBody>
          <a:bodyPr/>
          <a:lstStyle/>
          <a:p>
            <a:r>
              <a:rPr lang="en-US" sz="1600" dirty="0" smtClean="0"/>
              <a:t>Module </a:t>
            </a:r>
            <a:r>
              <a:rPr lang="en-US" sz="1600" dirty="0" smtClean="0"/>
              <a:t>10 </a:t>
            </a:r>
            <a:r>
              <a:rPr lang="en-US" sz="1600" dirty="0"/>
              <a:t>– Parallel Computation </a:t>
            </a:r>
            <a:r>
              <a:rPr lang="en-US" sz="1600" dirty="0" smtClean="0"/>
              <a:t>Patterns (scan)</a:t>
            </a:r>
            <a:endParaRPr lang="en-US" sz="1600" dirty="0"/>
          </a:p>
        </p:txBody>
      </p:sp>
      <p:sp>
        <p:nvSpPr>
          <p:cNvPr id="5" name="Title 10"/>
          <p:cNvSpPr txBox="1">
            <a:spLocks/>
          </p:cNvSpPr>
          <p:nvPr/>
        </p:nvSpPr>
        <p:spPr bwMode="auto">
          <a:xfrm>
            <a:off x="4110958" y="763395"/>
            <a:ext cx="2426875" cy="307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761970"/>
            <a:r>
              <a:rPr lang="en-US" sz="1667" kern="0"/>
              <a:t>GPU Teaching Kit</a:t>
            </a:r>
            <a:endParaRPr lang="en-US" sz="1667" kern="0" dirty="0"/>
          </a:p>
        </p:txBody>
      </p:sp>
      <p:sp>
        <p:nvSpPr>
          <p:cNvPr id="6" name="Subtitle 11"/>
          <p:cNvSpPr txBox="1">
            <a:spLocks/>
          </p:cNvSpPr>
          <p:nvPr/>
        </p:nvSpPr>
        <p:spPr bwMode="auto">
          <a:xfrm>
            <a:off x="4125095" y="1071235"/>
            <a:ext cx="2423078" cy="203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346459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Tx/>
              <a:buNone/>
              <a:defRPr sz="1600" b="0" baseline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sz="917" kern="0" dirty="0" smtClean="0"/>
              <a:t>Accelerated Computing</a:t>
            </a:r>
            <a:endParaRPr lang="en-US" sz="917" kern="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400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93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265">
        <p:fade/>
      </p:transition>
    </mc:Choice>
    <mc:Fallback xmlns="">
      <p:transition spd="med" advTm="112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learn to write and analyze a high-performance scan kernel</a:t>
            </a:r>
          </a:p>
          <a:p>
            <a:pPr lvl="1"/>
            <a:r>
              <a:rPr lang="en-US" dirty="0" smtClean="0"/>
              <a:t>Interleaved reduction trees</a:t>
            </a:r>
          </a:p>
          <a:p>
            <a:pPr lvl="1"/>
            <a:r>
              <a:rPr lang="en-US" dirty="0" smtClean="0"/>
              <a:t>Thread index to data mapping</a:t>
            </a:r>
          </a:p>
          <a:p>
            <a:pPr lvl="1"/>
            <a:r>
              <a:rPr lang="en-US" dirty="0" smtClean="0"/>
              <a:t>Barrier Synchronization</a:t>
            </a:r>
          </a:p>
          <a:p>
            <a:pPr lvl="1"/>
            <a:r>
              <a:rPr lang="en-US" dirty="0" smtClean="0"/>
              <a:t>Work efficiency analysis</a:t>
            </a:r>
          </a:p>
          <a:p>
            <a:pPr lvl="1"/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4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628">
        <p:fade/>
      </p:transition>
    </mc:Choice>
    <mc:Fallback xmlns="">
      <p:transition spd="med" advTm="406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Better Parallel Scan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050" dirty="0"/>
              <a:t>Read input from device global memory to shared memory</a:t>
            </a:r>
          </a:p>
          <a:p>
            <a:pPr>
              <a:buFont typeface="+mj-lt"/>
              <a:buAutoNum type="arabicPeriod"/>
            </a:pPr>
            <a:r>
              <a:rPr lang="en-US" sz="1050" dirty="0"/>
              <a:t>Iterate log(n) times; stride from 1 to n-1: double stride each iteration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71600" y="3297891"/>
            <a:ext cx="4229100" cy="685800"/>
          </a:xfrm>
          <a:prstGeom prst="rect">
            <a:avLst/>
          </a:prstGeom>
          <a:ln>
            <a:noFill/>
          </a:ln>
        </p:spPr>
        <p:txBody>
          <a:bodyPr vert="horz" lIns="68580" tIns="34290" rIns="68580" bIns="3429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kzidenzGrotesk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kzidenzGrotesk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kzidenzGrotesk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kzidenzGrotes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bg1"/>
                </a:solidFill>
              </a:rPr>
              <a:t>Active threads </a:t>
            </a:r>
            <a:r>
              <a:rPr lang="en-US" sz="1050" i="1" dirty="0">
                <a:solidFill>
                  <a:schemeClr val="bg1"/>
                </a:solidFill>
              </a:rPr>
              <a:t>stride</a:t>
            </a:r>
            <a:r>
              <a:rPr lang="en-US" sz="1050" dirty="0">
                <a:solidFill>
                  <a:schemeClr val="bg1"/>
                </a:solidFill>
              </a:rPr>
              <a:t> to n-1 (n-stride threads)</a:t>
            </a:r>
          </a:p>
          <a:p>
            <a:r>
              <a:rPr lang="en-US" sz="1050" dirty="0">
                <a:solidFill>
                  <a:schemeClr val="bg1"/>
                </a:solidFill>
              </a:rPr>
              <a:t>Thread </a:t>
            </a:r>
            <a:r>
              <a:rPr lang="en-US" sz="1050" i="1" dirty="0">
                <a:solidFill>
                  <a:schemeClr val="bg1"/>
                </a:solidFill>
              </a:rPr>
              <a:t>j</a:t>
            </a:r>
            <a:r>
              <a:rPr lang="en-US" sz="1050" dirty="0">
                <a:solidFill>
                  <a:schemeClr val="bg1"/>
                </a:solidFill>
              </a:rPr>
              <a:t> adds elements </a:t>
            </a:r>
            <a:r>
              <a:rPr lang="en-US" sz="1050" i="1" dirty="0">
                <a:solidFill>
                  <a:schemeClr val="bg1"/>
                </a:solidFill>
              </a:rPr>
              <a:t>j</a:t>
            </a:r>
            <a:r>
              <a:rPr lang="en-US" sz="1050" dirty="0">
                <a:solidFill>
                  <a:schemeClr val="bg1"/>
                </a:solidFill>
              </a:rPr>
              <a:t> and </a:t>
            </a:r>
            <a:r>
              <a:rPr lang="en-US" sz="1050" i="1" dirty="0">
                <a:solidFill>
                  <a:schemeClr val="bg1"/>
                </a:solidFill>
              </a:rPr>
              <a:t>j-stride</a:t>
            </a:r>
            <a:r>
              <a:rPr lang="en-US" sz="1050" dirty="0">
                <a:solidFill>
                  <a:schemeClr val="bg1"/>
                </a:solidFill>
              </a:rPr>
              <a:t> from shared memory and writes result into element j in shared memory</a:t>
            </a:r>
          </a:p>
          <a:p>
            <a:r>
              <a:rPr lang="en-US" sz="1050" dirty="0">
                <a:solidFill>
                  <a:schemeClr val="bg1"/>
                </a:solidFill>
              </a:rPr>
              <a:t>Requires barrier synchronization, once before read and once before write</a:t>
            </a:r>
          </a:p>
        </p:txBody>
      </p:sp>
      <p:cxnSp>
        <p:nvCxnSpPr>
          <p:cNvPr id="13" name="AutoShape 10"/>
          <p:cNvCxnSpPr>
            <a:cxnSpLocks noChangeShapeType="1"/>
            <a:endCxn id="39" idx="2"/>
          </p:cNvCxnSpPr>
          <p:nvPr/>
        </p:nvCxnSpPr>
        <p:spPr bwMode="auto">
          <a:xfrm>
            <a:off x="2388965" y="2274646"/>
            <a:ext cx="290219" cy="132872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6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156889"/>
              </p:ext>
            </p:extLst>
          </p:nvPr>
        </p:nvGraphicFramePr>
        <p:xfrm>
          <a:off x="1853727" y="2566660"/>
          <a:ext cx="3178973" cy="264796"/>
        </p:xfrm>
        <a:graphic>
          <a:graphicData uri="http://schemas.openxmlformats.org/drawingml/2006/table">
            <a:tbl>
              <a:tblPr/>
              <a:tblGrid>
                <a:gridCol w="353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3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30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30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30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393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30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301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57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XY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</a:rPr>
                        <a:t>8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</a:rPr>
                        <a:t>7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</a:rPr>
                        <a:t>7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</a:rPr>
                        <a:t>9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Group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584757"/>
              </p:ext>
            </p:extLst>
          </p:nvPr>
        </p:nvGraphicFramePr>
        <p:xfrm>
          <a:off x="1844203" y="2012127"/>
          <a:ext cx="3178973" cy="264796"/>
        </p:xfrm>
        <a:graphic>
          <a:graphicData uri="http://schemas.openxmlformats.org/drawingml/2006/table">
            <a:tbl>
              <a:tblPr/>
              <a:tblGrid>
                <a:gridCol w="353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3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30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30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30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393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30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301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57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XY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7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6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8" name="AutoShape 97"/>
          <p:cNvCxnSpPr>
            <a:cxnSpLocks noChangeShapeType="1"/>
          </p:cNvCxnSpPr>
          <p:nvPr/>
        </p:nvCxnSpPr>
        <p:spPr bwMode="auto">
          <a:xfrm rot="5400000">
            <a:off x="2244246" y="2427630"/>
            <a:ext cx="296446" cy="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AutoShape 97"/>
          <p:cNvCxnSpPr>
            <a:cxnSpLocks noChangeShapeType="1"/>
          </p:cNvCxnSpPr>
          <p:nvPr/>
        </p:nvCxnSpPr>
        <p:spPr bwMode="auto">
          <a:xfrm rot="5400000">
            <a:off x="2672366" y="2506636"/>
            <a:ext cx="119631" cy="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AutoShape 98"/>
          <p:cNvSpPr>
            <a:spLocks noChangeArrowheads="1"/>
          </p:cNvSpPr>
          <p:nvPr/>
        </p:nvSpPr>
        <p:spPr bwMode="auto">
          <a:xfrm>
            <a:off x="2679184" y="2368212"/>
            <a:ext cx="105996" cy="78608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>
              <a:solidFill>
                <a:schemeClr val="bg1"/>
              </a:solidFill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2732182" y="2261056"/>
            <a:ext cx="0" cy="107156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AutoShape 10"/>
          <p:cNvCxnSpPr>
            <a:cxnSpLocks noChangeShapeType="1"/>
            <a:endCxn id="45" idx="2"/>
          </p:cNvCxnSpPr>
          <p:nvPr/>
        </p:nvCxnSpPr>
        <p:spPr bwMode="auto">
          <a:xfrm>
            <a:off x="2732182" y="2272327"/>
            <a:ext cx="290219" cy="132872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AutoShape 97"/>
          <p:cNvCxnSpPr>
            <a:cxnSpLocks noChangeShapeType="1"/>
          </p:cNvCxnSpPr>
          <p:nvPr/>
        </p:nvCxnSpPr>
        <p:spPr bwMode="auto">
          <a:xfrm rot="5400000">
            <a:off x="3015582" y="2504318"/>
            <a:ext cx="119631" cy="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AutoShape 98"/>
          <p:cNvSpPr>
            <a:spLocks noChangeArrowheads="1"/>
          </p:cNvSpPr>
          <p:nvPr/>
        </p:nvSpPr>
        <p:spPr bwMode="auto">
          <a:xfrm>
            <a:off x="3022400" y="2365894"/>
            <a:ext cx="105996" cy="78608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>
              <a:solidFill>
                <a:schemeClr val="bg1"/>
              </a:solidFill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3075398" y="2258738"/>
            <a:ext cx="0" cy="107156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AutoShape 10"/>
          <p:cNvCxnSpPr>
            <a:cxnSpLocks noChangeShapeType="1"/>
            <a:endCxn id="50" idx="2"/>
          </p:cNvCxnSpPr>
          <p:nvPr/>
        </p:nvCxnSpPr>
        <p:spPr bwMode="auto">
          <a:xfrm>
            <a:off x="3110520" y="2279284"/>
            <a:ext cx="290219" cy="132872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AutoShape 97"/>
          <p:cNvCxnSpPr>
            <a:cxnSpLocks noChangeShapeType="1"/>
          </p:cNvCxnSpPr>
          <p:nvPr/>
        </p:nvCxnSpPr>
        <p:spPr bwMode="auto">
          <a:xfrm rot="5400000">
            <a:off x="3393921" y="2511274"/>
            <a:ext cx="119631" cy="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AutoShape 98"/>
          <p:cNvSpPr>
            <a:spLocks noChangeArrowheads="1"/>
          </p:cNvSpPr>
          <p:nvPr/>
        </p:nvSpPr>
        <p:spPr bwMode="auto">
          <a:xfrm>
            <a:off x="3400739" y="2372850"/>
            <a:ext cx="105996" cy="78608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>
              <a:solidFill>
                <a:schemeClr val="bg1"/>
              </a:solidFill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3453737" y="2265694"/>
            <a:ext cx="0" cy="107156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AutoShape 10"/>
          <p:cNvCxnSpPr>
            <a:cxnSpLocks noChangeShapeType="1"/>
            <a:endCxn id="55" idx="2"/>
          </p:cNvCxnSpPr>
          <p:nvPr/>
        </p:nvCxnSpPr>
        <p:spPr bwMode="auto">
          <a:xfrm>
            <a:off x="3453736" y="2285916"/>
            <a:ext cx="290219" cy="132872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AutoShape 97"/>
          <p:cNvCxnSpPr>
            <a:cxnSpLocks noChangeShapeType="1"/>
          </p:cNvCxnSpPr>
          <p:nvPr/>
        </p:nvCxnSpPr>
        <p:spPr bwMode="auto">
          <a:xfrm rot="5400000">
            <a:off x="3737137" y="2517907"/>
            <a:ext cx="119631" cy="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AutoShape 98"/>
          <p:cNvSpPr>
            <a:spLocks noChangeArrowheads="1"/>
          </p:cNvSpPr>
          <p:nvPr/>
        </p:nvSpPr>
        <p:spPr bwMode="auto">
          <a:xfrm>
            <a:off x="3743955" y="2379483"/>
            <a:ext cx="105996" cy="78608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>
              <a:solidFill>
                <a:schemeClr val="bg1"/>
              </a:solidFill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796953" y="2272327"/>
            <a:ext cx="0" cy="107156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AutoShape 10"/>
          <p:cNvCxnSpPr>
            <a:cxnSpLocks noChangeShapeType="1"/>
            <a:endCxn id="60" idx="2"/>
          </p:cNvCxnSpPr>
          <p:nvPr/>
        </p:nvCxnSpPr>
        <p:spPr bwMode="auto">
          <a:xfrm>
            <a:off x="3796953" y="2274646"/>
            <a:ext cx="290219" cy="132872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AutoShape 97"/>
          <p:cNvCxnSpPr>
            <a:cxnSpLocks noChangeShapeType="1"/>
          </p:cNvCxnSpPr>
          <p:nvPr/>
        </p:nvCxnSpPr>
        <p:spPr bwMode="auto">
          <a:xfrm rot="5400000">
            <a:off x="4080354" y="2506636"/>
            <a:ext cx="119631" cy="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" name="AutoShape 98"/>
          <p:cNvSpPr>
            <a:spLocks noChangeArrowheads="1"/>
          </p:cNvSpPr>
          <p:nvPr/>
        </p:nvSpPr>
        <p:spPr bwMode="auto">
          <a:xfrm>
            <a:off x="4087172" y="2368212"/>
            <a:ext cx="105996" cy="78608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>
              <a:solidFill>
                <a:schemeClr val="bg1"/>
              </a:solidFill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4140170" y="2261056"/>
            <a:ext cx="0" cy="107156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AutoShape 10"/>
          <p:cNvCxnSpPr>
            <a:cxnSpLocks noChangeShapeType="1"/>
          </p:cNvCxnSpPr>
          <p:nvPr/>
        </p:nvCxnSpPr>
        <p:spPr bwMode="auto">
          <a:xfrm>
            <a:off x="4140551" y="2270376"/>
            <a:ext cx="290219" cy="132872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AutoShape 97"/>
          <p:cNvCxnSpPr>
            <a:cxnSpLocks noChangeShapeType="1"/>
          </p:cNvCxnSpPr>
          <p:nvPr/>
        </p:nvCxnSpPr>
        <p:spPr bwMode="auto">
          <a:xfrm rot="5400000">
            <a:off x="4425669" y="2517907"/>
            <a:ext cx="119631" cy="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5" name="AutoShape 98"/>
          <p:cNvSpPr>
            <a:spLocks noChangeArrowheads="1"/>
          </p:cNvSpPr>
          <p:nvPr/>
        </p:nvSpPr>
        <p:spPr bwMode="auto">
          <a:xfrm>
            <a:off x="4432487" y="2379483"/>
            <a:ext cx="105996" cy="78608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>
              <a:solidFill>
                <a:schemeClr val="bg1"/>
              </a:solidFill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4485485" y="2272327"/>
            <a:ext cx="0" cy="107156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AutoShape 10"/>
          <p:cNvCxnSpPr>
            <a:cxnSpLocks noChangeShapeType="1"/>
            <a:endCxn id="70" idx="2"/>
          </p:cNvCxnSpPr>
          <p:nvPr/>
        </p:nvCxnSpPr>
        <p:spPr bwMode="auto">
          <a:xfrm>
            <a:off x="4483768" y="2274646"/>
            <a:ext cx="290219" cy="132872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bg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AutoShape 97"/>
          <p:cNvCxnSpPr>
            <a:cxnSpLocks noChangeShapeType="1"/>
          </p:cNvCxnSpPr>
          <p:nvPr/>
        </p:nvCxnSpPr>
        <p:spPr bwMode="auto">
          <a:xfrm rot="5400000">
            <a:off x="4767168" y="2506636"/>
            <a:ext cx="119631" cy="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0" name="AutoShape 98"/>
          <p:cNvSpPr>
            <a:spLocks noChangeArrowheads="1"/>
          </p:cNvSpPr>
          <p:nvPr/>
        </p:nvSpPr>
        <p:spPr bwMode="auto">
          <a:xfrm>
            <a:off x="4773986" y="2368212"/>
            <a:ext cx="105996" cy="78608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>
              <a:solidFill>
                <a:schemeClr val="bg1"/>
              </a:solidFill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4826984" y="2261056"/>
            <a:ext cx="0" cy="107156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ontent Placeholder 2"/>
          <p:cNvSpPr txBox="1">
            <a:spLocks/>
          </p:cNvSpPr>
          <p:nvPr/>
        </p:nvSpPr>
        <p:spPr>
          <a:xfrm>
            <a:off x="2774551" y="2880985"/>
            <a:ext cx="1338222" cy="400050"/>
          </a:xfrm>
          <a:prstGeom prst="rect">
            <a:avLst/>
          </a:prstGeom>
          <a:ln>
            <a:noFill/>
          </a:ln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kzidenzGrotesk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kzidenzGrotesk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kzidenzGrotesk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kzidenzGrotes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b="1" dirty="0">
                <a:solidFill>
                  <a:schemeClr val="bg1"/>
                </a:solidFill>
              </a:rPr>
              <a:t>ITERATION = 1</a:t>
            </a:r>
          </a:p>
          <a:p>
            <a:pPr marL="0" indent="0" algn="ctr">
              <a:buNone/>
            </a:pPr>
            <a:r>
              <a:rPr lang="en-US" sz="900" b="1" dirty="0">
                <a:solidFill>
                  <a:schemeClr val="bg1"/>
                </a:solidFill>
              </a:rPr>
              <a:t>STRIDE = 1</a:t>
            </a:r>
          </a:p>
        </p:txBody>
      </p:sp>
      <p:sp>
        <p:nvSpPr>
          <p:cNvPr id="73" name="Content Placeholder 2"/>
          <p:cNvSpPr txBox="1">
            <a:spLocks/>
          </p:cNvSpPr>
          <p:nvPr/>
        </p:nvSpPr>
        <p:spPr>
          <a:xfrm>
            <a:off x="1652847" y="2309485"/>
            <a:ext cx="693800" cy="216971"/>
          </a:xfrm>
          <a:prstGeom prst="rect">
            <a:avLst/>
          </a:prstGeom>
          <a:ln>
            <a:noFill/>
          </a:ln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kzidenzGrotesk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kzidenzGrotesk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kzidenzGrotesk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kzidenzGrotes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b="1" dirty="0">
                <a:solidFill>
                  <a:schemeClr val="bg1"/>
                </a:solidFill>
              </a:rPr>
              <a:t>STRIDE 1</a:t>
            </a: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9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9700">
        <p:fade/>
      </p:transition>
    </mc:Choice>
    <mc:Fallback xmlns="">
      <p:transition spd="med" advTm="59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Better Parallel Scan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050" dirty="0"/>
              <a:t>Read input from device to shared memory</a:t>
            </a:r>
          </a:p>
          <a:p>
            <a:pPr>
              <a:buFont typeface="+mj-lt"/>
              <a:buAutoNum type="arabicPeriod"/>
            </a:pPr>
            <a:r>
              <a:rPr lang="en-US" sz="1050" dirty="0"/>
              <a:t>Iterate log(n) times; stride from 1 to n-1: double stride each iteration. </a:t>
            </a:r>
          </a:p>
        </p:txBody>
      </p:sp>
      <p:cxnSp>
        <p:nvCxnSpPr>
          <p:cNvPr id="13" name="AutoShape 10"/>
          <p:cNvCxnSpPr>
            <a:cxnSpLocks noChangeShapeType="1"/>
            <a:endCxn id="39" idx="2"/>
          </p:cNvCxnSpPr>
          <p:nvPr/>
        </p:nvCxnSpPr>
        <p:spPr bwMode="auto">
          <a:xfrm>
            <a:off x="2373730" y="2103450"/>
            <a:ext cx="290219" cy="132872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6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6812"/>
              </p:ext>
            </p:extLst>
          </p:nvPr>
        </p:nvGraphicFramePr>
        <p:xfrm>
          <a:off x="1838492" y="2395464"/>
          <a:ext cx="3178973" cy="264796"/>
        </p:xfrm>
        <a:graphic>
          <a:graphicData uri="http://schemas.openxmlformats.org/drawingml/2006/table">
            <a:tbl>
              <a:tblPr/>
              <a:tblGrid>
                <a:gridCol w="353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3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30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30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30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393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30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301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57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XY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</a:rPr>
                        <a:t>8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</a:rPr>
                        <a:t>7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</a:rPr>
                        <a:t>7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</a:rPr>
                        <a:t>9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Group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781061"/>
              </p:ext>
            </p:extLst>
          </p:nvPr>
        </p:nvGraphicFramePr>
        <p:xfrm>
          <a:off x="1828968" y="1840932"/>
          <a:ext cx="3178973" cy="264796"/>
        </p:xfrm>
        <a:graphic>
          <a:graphicData uri="http://schemas.openxmlformats.org/drawingml/2006/table">
            <a:tbl>
              <a:tblPr/>
              <a:tblGrid>
                <a:gridCol w="353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3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30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30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30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393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30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301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57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XY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7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6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8" name="AutoShape 97"/>
          <p:cNvCxnSpPr>
            <a:cxnSpLocks noChangeShapeType="1"/>
          </p:cNvCxnSpPr>
          <p:nvPr/>
        </p:nvCxnSpPr>
        <p:spPr bwMode="auto">
          <a:xfrm rot="5400000">
            <a:off x="2657131" y="2335441"/>
            <a:ext cx="119631" cy="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AutoShape 98"/>
          <p:cNvSpPr>
            <a:spLocks noChangeArrowheads="1"/>
          </p:cNvSpPr>
          <p:nvPr/>
        </p:nvSpPr>
        <p:spPr bwMode="auto">
          <a:xfrm>
            <a:off x="2663949" y="2197017"/>
            <a:ext cx="105996" cy="78608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>
              <a:solidFill>
                <a:schemeClr val="bg1"/>
              </a:solidFill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2716947" y="2089861"/>
            <a:ext cx="0" cy="10715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AutoShape 10"/>
          <p:cNvCxnSpPr>
            <a:cxnSpLocks noChangeShapeType="1"/>
            <a:endCxn id="45" idx="2"/>
          </p:cNvCxnSpPr>
          <p:nvPr/>
        </p:nvCxnSpPr>
        <p:spPr bwMode="auto">
          <a:xfrm>
            <a:off x="2716947" y="2101132"/>
            <a:ext cx="290219" cy="132872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AutoShape 97"/>
          <p:cNvCxnSpPr>
            <a:cxnSpLocks noChangeShapeType="1"/>
          </p:cNvCxnSpPr>
          <p:nvPr/>
        </p:nvCxnSpPr>
        <p:spPr bwMode="auto">
          <a:xfrm rot="5400000">
            <a:off x="3000348" y="2333123"/>
            <a:ext cx="119631" cy="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AutoShape 98"/>
          <p:cNvSpPr>
            <a:spLocks noChangeArrowheads="1"/>
          </p:cNvSpPr>
          <p:nvPr/>
        </p:nvSpPr>
        <p:spPr bwMode="auto">
          <a:xfrm>
            <a:off x="3007166" y="2194699"/>
            <a:ext cx="105996" cy="78608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>
              <a:solidFill>
                <a:schemeClr val="bg1"/>
              </a:solidFill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3060164" y="2087543"/>
            <a:ext cx="0" cy="10715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AutoShape 10"/>
          <p:cNvCxnSpPr>
            <a:cxnSpLocks noChangeShapeType="1"/>
            <a:endCxn id="50" idx="2"/>
          </p:cNvCxnSpPr>
          <p:nvPr/>
        </p:nvCxnSpPr>
        <p:spPr bwMode="auto">
          <a:xfrm>
            <a:off x="3095285" y="2108088"/>
            <a:ext cx="290219" cy="132872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AutoShape 97"/>
          <p:cNvCxnSpPr>
            <a:cxnSpLocks noChangeShapeType="1"/>
          </p:cNvCxnSpPr>
          <p:nvPr/>
        </p:nvCxnSpPr>
        <p:spPr bwMode="auto">
          <a:xfrm rot="5400000">
            <a:off x="3378686" y="2340079"/>
            <a:ext cx="119631" cy="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AutoShape 98"/>
          <p:cNvSpPr>
            <a:spLocks noChangeArrowheads="1"/>
          </p:cNvSpPr>
          <p:nvPr/>
        </p:nvSpPr>
        <p:spPr bwMode="auto">
          <a:xfrm>
            <a:off x="3385504" y="2201655"/>
            <a:ext cx="105996" cy="78608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>
              <a:solidFill>
                <a:schemeClr val="bg1"/>
              </a:solidFill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3438502" y="2094499"/>
            <a:ext cx="0" cy="10715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AutoShape 10"/>
          <p:cNvCxnSpPr>
            <a:cxnSpLocks noChangeShapeType="1"/>
            <a:endCxn id="55" idx="2"/>
          </p:cNvCxnSpPr>
          <p:nvPr/>
        </p:nvCxnSpPr>
        <p:spPr bwMode="auto">
          <a:xfrm>
            <a:off x="3438502" y="2098999"/>
            <a:ext cx="290219" cy="132872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AutoShape 97"/>
          <p:cNvCxnSpPr>
            <a:cxnSpLocks noChangeShapeType="1"/>
          </p:cNvCxnSpPr>
          <p:nvPr/>
        </p:nvCxnSpPr>
        <p:spPr bwMode="auto">
          <a:xfrm rot="5400000">
            <a:off x="3721902" y="2330990"/>
            <a:ext cx="119631" cy="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AutoShape 98"/>
          <p:cNvSpPr>
            <a:spLocks noChangeArrowheads="1"/>
          </p:cNvSpPr>
          <p:nvPr/>
        </p:nvSpPr>
        <p:spPr bwMode="auto">
          <a:xfrm>
            <a:off x="3728720" y="2192566"/>
            <a:ext cx="105996" cy="78608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>
              <a:solidFill>
                <a:schemeClr val="bg1"/>
              </a:solidFill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781718" y="2085410"/>
            <a:ext cx="0" cy="10715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AutoShape 10"/>
          <p:cNvCxnSpPr>
            <a:cxnSpLocks noChangeShapeType="1"/>
            <a:endCxn id="60" idx="2"/>
          </p:cNvCxnSpPr>
          <p:nvPr/>
        </p:nvCxnSpPr>
        <p:spPr bwMode="auto">
          <a:xfrm>
            <a:off x="3781718" y="2103450"/>
            <a:ext cx="290219" cy="132872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AutoShape 97"/>
          <p:cNvCxnSpPr>
            <a:cxnSpLocks noChangeShapeType="1"/>
          </p:cNvCxnSpPr>
          <p:nvPr/>
        </p:nvCxnSpPr>
        <p:spPr bwMode="auto">
          <a:xfrm rot="5400000">
            <a:off x="4065119" y="2335441"/>
            <a:ext cx="119631" cy="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" name="AutoShape 98"/>
          <p:cNvSpPr>
            <a:spLocks noChangeArrowheads="1"/>
          </p:cNvSpPr>
          <p:nvPr/>
        </p:nvSpPr>
        <p:spPr bwMode="auto">
          <a:xfrm>
            <a:off x="4071937" y="2197017"/>
            <a:ext cx="105996" cy="78608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>
              <a:solidFill>
                <a:schemeClr val="bg1"/>
              </a:solidFill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4124935" y="2089861"/>
            <a:ext cx="0" cy="10715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AutoShape 10"/>
          <p:cNvCxnSpPr>
            <a:cxnSpLocks noChangeShapeType="1"/>
          </p:cNvCxnSpPr>
          <p:nvPr/>
        </p:nvCxnSpPr>
        <p:spPr bwMode="auto">
          <a:xfrm>
            <a:off x="4125316" y="2099180"/>
            <a:ext cx="290219" cy="132872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AutoShape 97"/>
          <p:cNvCxnSpPr>
            <a:cxnSpLocks noChangeShapeType="1"/>
          </p:cNvCxnSpPr>
          <p:nvPr/>
        </p:nvCxnSpPr>
        <p:spPr bwMode="auto">
          <a:xfrm rot="5400000">
            <a:off x="4408717" y="2331171"/>
            <a:ext cx="119631" cy="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5" name="AutoShape 98"/>
          <p:cNvSpPr>
            <a:spLocks noChangeArrowheads="1"/>
          </p:cNvSpPr>
          <p:nvPr/>
        </p:nvSpPr>
        <p:spPr bwMode="auto">
          <a:xfrm>
            <a:off x="4415535" y="2192747"/>
            <a:ext cx="105996" cy="78608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>
              <a:solidFill>
                <a:schemeClr val="bg1"/>
              </a:solidFill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4468533" y="2085591"/>
            <a:ext cx="0" cy="10715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AutoShape 10"/>
          <p:cNvCxnSpPr>
            <a:cxnSpLocks noChangeShapeType="1"/>
            <a:endCxn id="70" idx="2"/>
          </p:cNvCxnSpPr>
          <p:nvPr/>
        </p:nvCxnSpPr>
        <p:spPr bwMode="auto">
          <a:xfrm>
            <a:off x="4468533" y="2103450"/>
            <a:ext cx="290219" cy="132872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AutoShape 97"/>
          <p:cNvCxnSpPr>
            <a:cxnSpLocks noChangeShapeType="1"/>
          </p:cNvCxnSpPr>
          <p:nvPr/>
        </p:nvCxnSpPr>
        <p:spPr bwMode="auto">
          <a:xfrm rot="5400000">
            <a:off x="4751934" y="2335441"/>
            <a:ext cx="119631" cy="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0" name="AutoShape 98"/>
          <p:cNvSpPr>
            <a:spLocks noChangeArrowheads="1"/>
          </p:cNvSpPr>
          <p:nvPr/>
        </p:nvSpPr>
        <p:spPr bwMode="auto">
          <a:xfrm>
            <a:off x="4758752" y="2197017"/>
            <a:ext cx="105996" cy="78608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>
              <a:solidFill>
                <a:schemeClr val="bg1"/>
              </a:solidFill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4811750" y="2089861"/>
            <a:ext cx="0" cy="10715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ontent Placeholder 2"/>
          <p:cNvSpPr txBox="1">
            <a:spLocks/>
          </p:cNvSpPr>
          <p:nvPr/>
        </p:nvSpPr>
        <p:spPr>
          <a:xfrm>
            <a:off x="2759316" y="3224139"/>
            <a:ext cx="1338222" cy="400050"/>
          </a:xfrm>
          <a:prstGeom prst="rect">
            <a:avLst/>
          </a:prstGeom>
          <a:ln>
            <a:noFill/>
          </a:ln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kzidenzGrotesk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kzidenzGrotesk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kzidenzGrotesk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kzidenzGrotes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b="1" dirty="0">
                <a:solidFill>
                  <a:schemeClr val="bg1"/>
                </a:solidFill>
              </a:rPr>
              <a:t>ITERATION = 2</a:t>
            </a:r>
          </a:p>
          <a:p>
            <a:pPr marL="0" indent="0" algn="ctr">
              <a:buNone/>
            </a:pPr>
            <a:r>
              <a:rPr lang="en-US" sz="900" b="1" dirty="0">
                <a:solidFill>
                  <a:schemeClr val="bg1"/>
                </a:solidFill>
              </a:rPr>
              <a:t>STRIDE = 2</a:t>
            </a:r>
          </a:p>
        </p:txBody>
      </p:sp>
      <p:sp>
        <p:nvSpPr>
          <p:cNvPr id="73" name="Content Placeholder 2"/>
          <p:cNvSpPr txBox="1">
            <a:spLocks/>
          </p:cNvSpPr>
          <p:nvPr/>
        </p:nvSpPr>
        <p:spPr>
          <a:xfrm>
            <a:off x="1637612" y="2138289"/>
            <a:ext cx="693800" cy="216971"/>
          </a:xfrm>
          <a:prstGeom prst="rect">
            <a:avLst/>
          </a:prstGeom>
          <a:ln>
            <a:noFill/>
          </a:ln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kzidenzGrotesk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kzidenzGrotesk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kzidenzGrotesk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kzidenzGrotes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b="1" dirty="0">
                <a:solidFill>
                  <a:schemeClr val="bg1"/>
                </a:solidFill>
              </a:rPr>
              <a:t>STRIDE 1</a:t>
            </a:r>
          </a:p>
        </p:txBody>
      </p:sp>
      <p:graphicFrame>
        <p:nvGraphicFramePr>
          <p:cNvPr id="75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056212"/>
              </p:ext>
            </p:extLst>
          </p:nvPr>
        </p:nvGraphicFramePr>
        <p:xfrm>
          <a:off x="1846492" y="2958800"/>
          <a:ext cx="3178973" cy="264796"/>
        </p:xfrm>
        <a:graphic>
          <a:graphicData uri="http://schemas.openxmlformats.org/drawingml/2006/table">
            <a:tbl>
              <a:tblPr/>
              <a:tblGrid>
                <a:gridCol w="353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3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30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30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30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393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30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301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57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XY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</a:rPr>
                        <a:t>11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</a:rPr>
                        <a:t>11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</a:rPr>
                        <a:t>12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</a:rPr>
                        <a:t>12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</a:rPr>
                        <a:t>11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</a:rPr>
                        <a:t>14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84" name="AutoShape 10"/>
          <p:cNvCxnSpPr>
            <a:cxnSpLocks noChangeShapeType="1"/>
            <a:endCxn id="87" idx="2"/>
          </p:cNvCxnSpPr>
          <p:nvPr/>
        </p:nvCxnSpPr>
        <p:spPr bwMode="auto">
          <a:xfrm>
            <a:off x="2377234" y="2650879"/>
            <a:ext cx="637931" cy="146461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AutoShape 97"/>
          <p:cNvCxnSpPr>
            <a:cxnSpLocks noChangeShapeType="1"/>
          </p:cNvCxnSpPr>
          <p:nvPr/>
        </p:nvCxnSpPr>
        <p:spPr bwMode="auto">
          <a:xfrm rot="5400000">
            <a:off x="3008347" y="2896458"/>
            <a:ext cx="119631" cy="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7" name="AutoShape 98"/>
          <p:cNvSpPr>
            <a:spLocks noChangeArrowheads="1"/>
          </p:cNvSpPr>
          <p:nvPr/>
        </p:nvSpPr>
        <p:spPr bwMode="auto">
          <a:xfrm>
            <a:off x="3015165" y="2758034"/>
            <a:ext cx="105996" cy="78608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>
              <a:solidFill>
                <a:schemeClr val="bg1"/>
              </a:solidFill>
            </a:endParaRPr>
          </a:p>
        </p:txBody>
      </p:sp>
      <p:cxnSp>
        <p:nvCxnSpPr>
          <p:cNvPr id="88" name="Straight Arrow Connector 87"/>
          <p:cNvCxnSpPr/>
          <p:nvPr/>
        </p:nvCxnSpPr>
        <p:spPr>
          <a:xfrm>
            <a:off x="3068163" y="2650878"/>
            <a:ext cx="0" cy="10715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AutoShape 10"/>
          <p:cNvCxnSpPr>
            <a:cxnSpLocks noChangeShapeType="1"/>
            <a:endCxn id="92" idx="2"/>
          </p:cNvCxnSpPr>
          <p:nvPr/>
        </p:nvCxnSpPr>
        <p:spPr bwMode="auto">
          <a:xfrm>
            <a:off x="2716948" y="2650878"/>
            <a:ext cx="676556" cy="153417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1" name="AutoShape 97"/>
          <p:cNvCxnSpPr>
            <a:cxnSpLocks noChangeShapeType="1"/>
          </p:cNvCxnSpPr>
          <p:nvPr/>
        </p:nvCxnSpPr>
        <p:spPr bwMode="auto">
          <a:xfrm rot="5400000">
            <a:off x="3386685" y="2903414"/>
            <a:ext cx="119631" cy="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AutoShape 98"/>
          <p:cNvSpPr>
            <a:spLocks noChangeArrowheads="1"/>
          </p:cNvSpPr>
          <p:nvPr/>
        </p:nvSpPr>
        <p:spPr bwMode="auto">
          <a:xfrm>
            <a:off x="3393503" y="2764990"/>
            <a:ext cx="105996" cy="78608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>
              <a:solidFill>
                <a:schemeClr val="bg1"/>
              </a:solidFill>
            </a:endParaRPr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3446501" y="2657834"/>
            <a:ext cx="0" cy="10715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AutoShape 10"/>
          <p:cNvCxnSpPr>
            <a:cxnSpLocks noChangeShapeType="1"/>
            <a:endCxn id="97" idx="2"/>
          </p:cNvCxnSpPr>
          <p:nvPr/>
        </p:nvCxnSpPr>
        <p:spPr bwMode="auto">
          <a:xfrm>
            <a:off x="3068163" y="2650879"/>
            <a:ext cx="668557" cy="144328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6" name="AutoShape 97"/>
          <p:cNvCxnSpPr>
            <a:cxnSpLocks noChangeShapeType="1"/>
          </p:cNvCxnSpPr>
          <p:nvPr/>
        </p:nvCxnSpPr>
        <p:spPr bwMode="auto">
          <a:xfrm rot="5400000">
            <a:off x="3729902" y="2894325"/>
            <a:ext cx="119631" cy="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AutoShape 98"/>
          <p:cNvSpPr>
            <a:spLocks noChangeArrowheads="1"/>
          </p:cNvSpPr>
          <p:nvPr/>
        </p:nvSpPr>
        <p:spPr bwMode="auto">
          <a:xfrm>
            <a:off x="3736720" y="2755901"/>
            <a:ext cx="105996" cy="78608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>
              <a:solidFill>
                <a:schemeClr val="bg1"/>
              </a:solidFill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>
            <a:off x="3789718" y="2648745"/>
            <a:ext cx="0" cy="10715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AutoShape 97"/>
          <p:cNvCxnSpPr>
            <a:cxnSpLocks noChangeShapeType="1"/>
          </p:cNvCxnSpPr>
          <p:nvPr/>
        </p:nvCxnSpPr>
        <p:spPr bwMode="auto">
          <a:xfrm rot="5400000">
            <a:off x="4073118" y="2898776"/>
            <a:ext cx="119631" cy="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2" name="AutoShape 98"/>
          <p:cNvSpPr>
            <a:spLocks noChangeArrowheads="1"/>
          </p:cNvSpPr>
          <p:nvPr/>
        </p:nvSpPr>
        <p:spPr bwMode="auto">
          <a:xfrm>
            <a:off x="4079936" y="2760352"/>
            <a:ext cx="105996" cy="78608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>
              <a:solidFill>
                <a:schemeClr val="bg1"/>
              </a:solidFill>
            </a:endParaRPr>
          </a:p>
        </p:txBody>
      </p:sp>
      <p:cxnSp>
        <p:nvCxnSpPr>
          <p:cNvPr id="103" name="Straight Arrow Connector 102"/>
          <p:cNvCxnSpPr/>
          <p:nvPr/>
        </p:nvCxnSpPr>
        <p:spPr>
          <a:xfrm>
            <a:off x="4132934" y="2653196"/>
            <a:ext cx="0" cy="10715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AutoShape 10"/>
          <p:cNvCxnSpPr>
            <a:cxnSpLocks noChangeShapeType="1"/>
          </p:cNvCxnSpPr>
          <p:nvPr/>
        </p:nvCxnSpPr>
        <p:spPr bwMode="auto">
          <a:xfrm>
            <a:off x="3789718" y="2658621"/>
            <a:ext cx="633817" cy="136767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6" name="AutoShape 97"/>
          <p:cNvCxnSpPr>
            <a:cxnSpLocks noChangeShapeType="1"/>
          </p:cNvCxnSpPr>
          <p:nvPr/>
        </p:nvCxnSpPr>
        <p:spPr bwMode="auto">
          <a:xfrm rot="5400000">
            <a:off x="4416717" y="2894507"/>
            <a:ext cx="119631" cy="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7" name="AutoShape 98"/>
          <p:cNvSpPr>
            <a:spLocks noChangeArrowheads="1"/>
          </p:cNvSpPr>
          <p:nvPr/>
        </p:nvSpPr>
        <p:spPr bwMode="auto">
          <a:xfrm>
            <a:off x="4423535" y="2756083"/>
            <a:ext cx="105996" cy="78608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>
              <a:solidFill>
                <a:schemeClr val="bg1"/>
              </a:solidFill>
            </a:endParaRPr>
          </a:p>
        </p:txBody>
      </p:sp>
      <p:cxnSp>
        <p:nvCxnSpPr>
          <p:cNvPr id="108" name="Straight Arrow Connector 107"/>
          <p:cNvCxnSpPr/>
          <p:nvPr/>
        </p:nvCxnSpPr>
        <p:spPr>
          <a:xfrm>
            <a:off x="4476533" y="2648927"/>
            <a:ext cx="0" cy="10715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AutoShape 10"/>
          <p:cNvCxnSpPr>
            <a:cxnSpLocks noChangeShapeType="1"/>
            <a:endCxn id="112" idx="2"/>
          </p:cNvCxnSpPr>
          <p:nvPr/>
        </p:nvCxnSpPr>
        <p:spPr bwMode="auto">
          <a:xfrm>
            <a:off x="4132935" y="2650878"/>
            <a:ext cx="633817" cy="148779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1" name="AutoShape 97"/>
          <p:cNvCxnSpPr>
            <a:cxnSpLocks noChangeShapeType="1"/>
          </p:cNvCxnSpPr>
          <p:nvPr/>
        </p:nvCxnSpPr>
        <p:spPr bwMode="auto">
          <a:xfrm rot="5400000">
            <a:off x="4759933" y="2898776"/>
            <a:ext cx="119631" cy="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" name="AutoShape 98"/>
          <p:cNvSpPr>
            <a:spLocks noChangeArrowheads="1"/>
          </p:cNvSpPr>
          <p:nvPr/>
        </p:nvSpPr>
        <p:spPr bwMode="auto">
          <a:xfrm>
            <a:off x="4766751" y="2760352"/>
            <a:ext cx="105996" cy="78608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>
              <a:solidFill>
                <a:schemeClr val="bg1"/>
              </a:solidFill>
            </a:endParaRPr>
          </a:p>
        </p:txBody>
      </p:sp>
      <p:cxnSp>
        <p:nvCxnSpPr>
          <p:cNvPr id="113" name="Straight Arrow Connector 112"/>
          <p:cNvCxnSpPr/>
          <p:nvPr/>
        </p:nvCxnSpPr>
        <p:spPr>
          <a:xfrm>
            <a:off x="4819749" y="2653196"/>
            <a:ext cx="0" cy="10715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Content Placeholder 2"/>
          <p:cNvSpPr txBox="1">
            <a:spLocks/>
          </p:cNvSpPr>
          <p:nvPr/>
        </p:nvSpPr>
        <p:spPr>
          <a:xfrm>
            <a:off x="1645612" y="2701625"/>
            <a:ext cx="693800" cy="216971"/>
          </a:xfrm>
          <a:prstGeom prst="rect">
            <a:avLst/>
          </a:prstGeom>
          <a:ln>
            <a:noFill/>
          </a:ln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kzidenzGrotesk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kzidenzGrotesk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kzidenzGrotesk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kzidenzGrotes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b="1" dirty="0">
                <a:solidFill>
                  <a:schemeClr val="bg1"/>
                </a:solidFill>
              </a:rPr>
              <a:t>STRIDE 2</a:t>
            </a:r>
          </a:p>
        </p:txBody>
      </p:sp>
      <p:cxnSp>
        <p:nvCxnSpPr>
          <p:cNvPr id="116" name="AutoShape 97"/>
          <p:cNvCxnSpPr>
            <a:cxnSpLocks noChangeShapeType="1"/>
          </p:cNvCxnSpPr>
          <p:nvPr/>
        </p:nvCxnSpPr>
        <p:spPr bwMode="auto">
          <a:xfrm rot="5400000">
            <a:off x="2229011" y="2256435"/>
            <a:ext cx="296446" cy="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AutoShape 97"/>
          <p:cNvCxnSpPr>
            <a:cxnSpLocks noChangeShapeType="1"/>
          </p:cNvCxnSpPr>
          <p:nvPr/>
        </p:nvCxnSpPr>
        <p:spPr bwMode="auto">
          <a:xfrm rot="5400000">
            <a:off x="2229011" y="2795206"/>
            <a:ext cx="296446" cy="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8" name="AutoShape 97"/>
          <p:cNvCxnSpPr>
            <a:cxnSpLocks noChangeShapeType="1"/>
          </p:cNvCxnSpPr>
          <p:nvPr/>
        </p:nvCxnSpPr>
        <p:spPr bwMode="auto">
          <a:xfrm rot="5400000">
            <a:off x="2581889" y="2804295"/>
            <a:ext cx="296446" cy="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9" name="AutoShape 10"/>
          <p:cNvCxnSpPr>
            <a:cxnSpLocks noChangeShapeType="1"/>
          </p:cNvCxnSpPr>
          <p:nvPr/>
        </p:nvCxnSpPr>
        <p:spPr bwMode="auto">
          <a:xfrm>
            <a:off x="3438502" y="2658621"/>
            <a:ext cx="668557" cy="144328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61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87">
        <p:fade/>
      </p:transition>
    </mc:Choice>
    <mc:Fallback xmlns="">
      <p:transition spd="med" advTm="136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Better Parallel Scan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050" dirty="0"/>
              <a:t>Read input from device to shared memory</a:t>
            </a:r>
          </a:p>
          <a:p>
            <a:pPr>
              <a:buFont typeface="+mj-lt"/>
              <a:buAutoNum type="arabicPeriod"/>
            </a:pPr>
            <a:r>
              <a:rPr lang="en-US" sz="1050" dirty="0"/>
              <a:t>Iterate log(n) times; stride from 1 to n-1: double stride each iteration</a:t>
            </a:r>
          </a:p>
          <a:p>
            <a:pPr>
              <a:buFont typeface="+mj-lt"/>
              <a:buAutoNum type="arabicPeriod"/>
            </a:pPr>
            <a:r>
              <a:rPr lang="en-US" sz="1050" dirty="0"/>
              <a:t>Write output from shared memory to device memory</a:t>
            </a:r>
          </a:p>
        </p:txBody>
      </p:sp>
      <p:cxnSp>
        <p:nvCxnSpPr>
          <p:cNvPr id="13" name="AutoShape 10"/>
          <p:cNvCxnSpPr>
            <a:cxnSpLocks noChangeShapeType="1"/>
            <a:endCxn id="39" idx="2"/>
          </p:cNvCxnSpPr>
          <p:nvPr/>
        </p:nvCxnSpPr>
        <p:spPr bwMode="auto">
          <a:xfrm>
            <a:off x="2369762" y="2224668"/>
            <a:ext cx="290219" cy="132872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6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695596"/>
              </p:ext>
            </p:extLst>
          </p:nvPr>
        </p:nvGraphicFramePr>
        <p:xfrm>
          <a:off x="1834524" y="2516683"/>
          <a:ext cx="3178973" cy="264796"/>
        </p:xfrm>
        <a:graphic>
          <a:graphicData uri="http://schemas.openxmlformats.org/drawingml/2006/table">
            <a:tbl>
              <a:tblPr/>
              <a:tblGrid>
                <a:gridCol w="353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3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30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30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30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393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30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301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57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XY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</a:rPr>
                        <a:t>8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</a:rPr>
                        <a:t>7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</a:rPr>
                        <a:t>7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</a:rPr>
                        <a:t>9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Group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665960"/>
              </p:ext>
            </p:extLst>
          </p:nvPr>
        </p:nvGraphicFramePr>
        <p:xfrm>
          <a:off x="1825000" y="1962150"/>
          <a:ext cx="3178973" cy="264796"/>
        </p:xfrm>
        <a:graphic>
          <a:graphicData uri="http://schemas.openxmlformats.org/drawingml/2006/table">
            <a:tbl>
              <a:tblPr/>
              <a:tblGrid>
                <a:gridCol w="353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3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30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30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30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393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30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301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57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XY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7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6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8" name="AutoShape 97"/>
          <p:cNvCxnSpPr>
            <a:cxnSpLocks noChangeShapeType="1"/>
          </p:cNvCxnSpPr>
          <p:nvPr/>
        </p:nvCxnSpPr>
        <p:spPr bwMode="auto">
          <a:xfrm rot="5400000">
            <a:off x="2653163" y="2456659"/>
            <a:ext cx="119631" cy="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AutoShape 98"/>
          <p:cNvSpPr>
            <a:spLocks noChangeArrowheads="1"/>
          </p:cNvSpPr>
          <p:nvPr/>
        </p:nvSpPr>
        <p:spPr bwMode="auto">
          <a:xfrm>
            <a:off x="2659981" y="2318235"/>
            <a:ext cx="105996" cy="78608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>
              <a:solidFill>
                <a:schemeClr val="bg1"/>
              </a:solidFill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2712979" y="2211079"/>
            <a:ext cx="0" cy="10715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AutoShape 10"/>
          <p:cNvCxnSpPr>
            <a:cxnSpLocks noChangeShapeType="1"/>
            <a:endCxn id="45" idx="2"/>
          </p:cNvCxnSpPr>
          <p:nvPr/>
        </p:nvCxnSpPr>
        <p:spPr bwMode="auto">
          <a:xfrm>
            <a:off x="2712979" y="2222350"/>
            <a:ext cx="290219" cy="132872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AutoShape 97"/>
          <p:cNvCxnSpPr>
            <a:cxnSpLocks noChangeShapeType="1"/>
          </p:cNvCxnSpPr>
          <p:nvPr/>
        </p:nvCxnSpPr>
        <p:spPr bwMode="auto">
          <a:xfrm rot="5400000">
            <a:off x="2996380" y="2454341"/>
            <a:ext cx="119631" cy="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AutoShape 98"/>
          <p:cNvSpPr>
            <a:spLocks noChangeArrowheads="1"/>
          </p:cNvSpPr>
          <p:nvPr/>
        </p:nvSpPr>
        <p:spPr bwMode="auto">
          <a:xfrm>
            <a:off x="3003198" y="2315917"/>
            <a:ext cx="105996" cy="78608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>
              <a:solidFill>
                <a:schemeClr val="bg1"/>
              </a:solidFill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3056196" y="2208761"/>
            <a:ext cx="0" cy="10715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AutoShape 10"/>
          <p:cNvCxnSpPr>
            <a:cxnSpLocks noChangeShapeType="1"/>
            <a:endCxn id="50" idx="2"/>
          </p:cNvCxnSpPr>
          <p:nvPr/>
        </p:nvCxnSpPr>
        <p:spPr bwMode="auto">
          <a:xfrm>
            <a:off x="3091317" y="2229306"/>
            <a:ext cx="290219" cy="132872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AutoShape 97"/>
          <p:cNvCxnSpPr>
            <a:cxnSpLocks noChangeShapeType="1"/>
          </p:cNvCxnSpPr>
          <p:nvPr/>
        </p:nvCxnSpPr>
        <p:spPr bwMode="auto">
          <a:xfrm rot="5400000">
            <a:off x="3374718" y="2461297"/>
            <a:ext cx="119631" cy="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AutoShape 98"/>
          <p:cNvSpPr>
            <a:spLocks noChangeArrowheads="1"/>
          </p:cNvSpPr>
          <p:nvPr/>
        </p:nvSpPr>
        <p:spPr bwMode="auto">
          <a:xfrm>
            <a:off x="3381536" y="2322873"/>
            <a:ext cx="105996" cy="78608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>
              <a:solidFill>
                <a:schemeClr val="bg1"/>
              </a:solidFill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3434534" y="2215717"/>
            <a:ext cx="0" cy="10715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AutoShape 10"/>
          <p:cNvCxnSpPr>
            <a:cxnSpLocks noChangeShapeType="1"/>
            <a:endCxn id="55" idx="2"/>
          </p:cNvCxnSpPr>
          <p:nvPr/>
        </p:nvCxnSpPr>
        <p:spPr bwMode="auto">
          <a:xfrm>
            <a:off x="3434534" y="2220217"/>
            <a:ext cx="290219" cy="132872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AutoShape 97"/>
          <p:cNvCxnSpPr>
            <a:cxnSpLocks noChangeShapeType="1"/>
          </p:cNvCxnSpPr>
          <p:nvPr/>
        </p:nvCxnSpPr>
        <p:spPr bwMode="auto">
          <a:xfrm rot="5400000">
            <a:off x="3717934" y="2452208"/>
            <a:ext cx="119631" cy="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AutoShape 98"/>
          <p:cNvSpPr>
            <a:spLocks noChangeArrowheads="1"/>
          </p:cNvSpPr>
          <p:nvPr/>
        </p:nvSpPr>
        <p:spPr bwMode="auto">
          <a:xfrm>
            <a:off x="3724752" y="2313784"/>
            <a:ext cx="105996" cy="78608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>
              <a:solidFill>
                <a:schemeClr val="bg1"/>
              </a:solidFill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777750" y="2206628"/>
            <a:ext cx="0" cy="10715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AutoShape 10"/>
          <p:cNvCxnSpPr>
            <a:cxnSpLocks noChangeShapeType="1"/>
            <a:endCxn id="60" idx="2"/>
          </p:cNvCxnSpPr>
          <p:nvPr/>
        </p:nvCxnSpPr>
        <p:spPr bwMode="auto">
          <a:xfrm>
            <a:off x="3777750" y="2224668"/>
            <a:ext cx="290219" cy="132872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AutoShape 97"/>
          <p:cNvCxnSpPr>
            <a:cxnSpLocks noChangeShapeType="1"/>
          </p:cNvCxnSpPr>
          <p:nvPr/>
        </p:nvCxnSpPr>
        <p:spPr bwMode="auto">
          <a:xfrm rot="5400000">
            <a:off x="4061151" y="2456659"/>
            <a:ext cx="119631" cy="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" name="AutoShape 98"/>
          <p:cNvSpPr>
            <a:spLocks noChangeArrowheads="1"/>
          </p:cNvSpPr>
          <p:nvPr/>
        </p:nvSpPr>
        <p:spPr bwMode="auto">
          <a:xfrm>
            <a:off x="4067969" y="2318235"/>
            <a:ext cx="105996" cy="78608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>
              <a:solidFill>
                <a:schemeClr val="bg1"/>
              </a:solidFill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4120967" y="2211079"/>
            <a:ext cx="0" cy="10715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AutoShape 10"/>
          <p:cNvCxnSpPr>
            <a:cxnSpLocks noChangeShapeType="1"/>
          </p:cNvCxnSpPr>
          <p:nvPr/>
        </p:nvCxnSpPr>
        <p:spPr bwMode="auto">
          <a:xfrm>
            <a:off x="4121348" y="2220399"/>
            <a:ext cx="290219" cy="132872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AutoShape 97"/>
          <p:cNvCxnSpPr>
            <a:cxnSpLocks noChangeShapeType="1"/>
          </p:cNvCxnSpPr>
          <p:nvPr/>
        </p:nvCxnSpPr>
        <p:spPr bwMode="auto">
          <a:xfrm rot="5400000">
            <a:off x="4404749" y="2452389"/>
            <a:ext cx="119631" cy="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5" name="AutoShape 98"/>
          <p:cNvSpPr>
            <a:spLocks noChangeArrowheads="1"/>
          </p:cNvSpPr>
          <p:nvPr/>
        </p:nvSpPr>
        <p:spPr bwMode="auto">
          <a:xfrm>
            <a:off x="4411567" y="2313965"/>
            <a:ext cx="105996" cy="78608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>
              <a:solidFill>
                <a:schemeClr val="bg1"/>
              </a:solidFill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4464565" y="2206809"/>
            <a:ext cx="0" cy="10715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AutoShape 10"/>
          <p:cNvCxnSpPr>
            <a:cxnSpLocks noChangeShapeType="1"/>
            <a:endCxn id="70" idx="2"/>
          </p:cNvCxnSpPr>
          <p:nvPr/>
        </p:nvCxnSpPr>
        <p:spPr bwMode="auto">
          <a:xfrm>
            <a:off x="4464565" y="2224668"/>
            <a:ext cx="290219" cy="132872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AutoShape 97"/>
          <p:cNvCxnSpPr>
            <a:cxnSpLocks noChangeShapeType="1"/>
          </p:cNvCxnSpPr>
          <p:nvPr/>
        </p:nvCxnSpPr>
        <p:spPr bwMode="auto">
          <a:xfrm rot="5400000">
            <a:off x="4747966" y="2456659"/>
            <a:ext cx="119631" cy="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0" name="AutoShape 98"/>
          <p:cNvSpPr>
            <a:spLocks noChangeArrowheads="1"/>
          </p:cNvSpPr>
          <p:nvPr/>
        </p:nvSpPr>
        <p:spPr bwMode="auto">
          <a:xfrm>
            <a:off x="4754784" y="2318235"/>
            <a:ext cx="105996" cy="78608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>
              <a:solidFill>
                <a:schemeClr val="bg1"/>
              </a:solidFill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4807782" y="2211079"/>
            <a:ext cx="0" cy="10715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ontent Placeholder 2"/>
          <p:cNvSpPr txBox="1">
            <a:spLocks/>
          </p:cNvSpPr>
          <p:nvPr/>
        </p:nvSpPr>
        <p:spPr>
          <a:xfrm>
            <a:off x="2755348" y="3900529"/>
            <a:ext cx="1338222" cy="400050"/>
          </a:xfrm>
          <a:prstGeom prst="rect">
            <a:avLst/>
          </a:prstGeom>
          <a:ln>
            <a:noFill/>
          </a:ln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kzidenzGrotesk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kzidenzGrotesk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kzidenzGrotesk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kzidenzGrotes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b="1" dirty="0">
                <a:solidFill>
                  <a:schemeClr val="bg1"/>
                </a:solidFill>
              </a:rPr>
              <a:t>ITERATION = 3</a:t>
            </a:r>
          </a:p>
          <a:p>
            <a:pPr marL="0" indent="0" algn="ctr">
              <a:buNone/>
            </a:pPr>
            <a:r>
              <a:rPr lang="en-US" sz="900" b="1" dirty="0">
                <a:solidFill>
                  <a:schemeClr val="bg1"/>
                </a:solidFill>
              </a:rPr>
              <a:t>STRIDE = 4</a:t>
            </a:r>
          </a:p>
        </p:txBody>
      </p:sp>
      <p:sp>
        <p:nvSpPr>
          <p:cNvPr id="73" name="Content Placeholder 2"/>
          <p:cNvSpPr txBox="1">
            <a:spLocks/>
          </p:cNvSpPr>
          <p:nvPr/>
        </p:nvSpPr>
        <p:spPr>
          <a:xfrm>
            <a:off x="1633644" y="2259507"/>
            <a:ext cx="693800" cy="216971"/>
          </a:xfrm>
          <a:prstGeom prst="rect">
            <a:avLst/>
          </a:prstGeom>
          <a:ln>
            <a:noFill/>
          </a:ln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kzidenzGrotesk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kzidenzGrotesk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kzidenzGrotesk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kzidenzGrotes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b="1" dirty="0">
                <a:solidFill>
                  <a:schemeClr val="bg1"/>
                </a:solidFill>
              </a:rPr>
              <a:t>STRIDE 1</a:t>
            </a:r>
          </a:p>
        </p:txBody>
      </p:sp>
      <p:graphicFrame>
        <p:nvGraphicFramePr>
          <p:cNvPr id="75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296693"/>
              </p:ext>
            </p:extLst>
          </p:nvPr>
        </p:nvGraphicFramePr>
        <p:xfrm>
          <a:off x="1842524" y="3080018"/>
          <a:ext cx="3178973" cy="264796"/>
        </p:xfrm>
        <a:graphic>
          <a:graphicData uri="http://schemas.openxmlformats.org/drawingml/2006/table">
            <a:tbl>
              <a:tblPr/>
              <a:tblGrid>
                <a:gridCol w="353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3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30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30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30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393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30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301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57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XY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</a:rPr>
                        <a:t>11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</a:rPr>
                        <a:t>11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</a:rPr>
                        <a:t>12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</a:rPr>
                        <a:t>12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</a:rPr>
                        <a:t>11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</a:rPr>
                        <a:t>14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84" name="AutoShape 10"/>
          <p:cNvCxnSpPr>
            <a:cxnSpLocks noChangeShapeType="1"/>
            <a:endCxn id="87" idx="2"/>
          </p:cNvCxnSpPr>
          <p:nvPr/>
        </p:nvCxnSpPr>
        <p:spPr bwMode="auto">
          <a:xfrm>
            <a:off x="2373266" y="2772097"/>
            <a:ext cx="637931" cy="146461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AutoShape 97"/>
          <p:cNvCxnSpPr>
            <a:cxnSpLocks noChangeShapeType="1"/>
          </p:cNvCxnSpPr>
          <p:nvPr/>
        </p:nvCxnSpPr>
        <p:spPr bwMode="auto">
          <a:xfrm rot="5400000">
            <a:off x="3004379" y="3017676"/>
            <a:ext cx="119631" cy="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7" name="AutoShape 98"/>
          <p:cNvSpPr>
            <a:spLocks noChangeArrowheads="1"/>
          </p:cNvSpPr>
          <p:nvPr/>
        </p:nvSpPr>
        <p:spPr bwMode="auto">
          <a:xfrm>
            <a:off x="3011197" y="2879252"/>
            <a:ext cx="105996" cy="78608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>
              <a:solidFill>
                <a:schemeClr val="bg1"/>
              </a:solidFill>
            </a:endParaRPr>
          </a:p>
        </p:txBody>
      </p:sp>
      <p:cxnSp>
        <p:nvCxnSpPr>
          <p:cNvPr id="88" name="Straight Arrow Connector 87"/>
          <p:cNvCxnSpPr/>
          <p:nvPr/>
        </p:nvCxnSpPr>
        <p:spPr>
          <a:xfrm>
            <a:off x="3064195" y="2772096"/>
            <a:ext cx="0" cy="10715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AutoShape 10"/>
          <p:cNvCxnSpPr>
            <a:cxnSpLocks noChangeShapeType="1"/>
            <a:endCxn id="92" idx="2"/>
          </p:cNvCxnSpPr>
          <p:nvPr/>
        </p:nvCxnSpPr>
        <p:spPr bwMode="auto">
          <a:xfrm>
            <a:off x="2712980" y="2772097"/>
            <a:ext cx="676556" cy="153417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1" name="AutoShape 97"/>
          <p:cNvCxnSpPr>
            <a:cxnSpLocks noChangeShapeType="1"/>
          </p:cNvCxnSpPr>
          <p:nvPr/>
        </p:nvCxnSpPr>
        <p:spPr bwMode="auto">
          <a:xfrm rot="5400000">
            <a:off x="3382717" y="3024633"/>
            <a:ext cx="119631" cy="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AutoShape 98"/>
          <p:cNvSpPr>
            <a:spLocks noChangeArrowheads="1"/>
          </p:cNvSpPr>
          <p:nvPr/>
        </p:nvSpPr>
        <p:spPr bwMode="auto">
          <a:xfrm>
            <a:off x="3389535" y="2886209"/>
            <a:ext cx="105996" cy="78608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>
              <a:solidFill>
                <a:schemeClr val="bg1"/>
              </a:solidFill>
            </a:endParaRPr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3442533" y="2779053"/>
            <a:ext cx="0" cy="10715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AutoShape 10"/>
          <p:cNvCxnSpPr>
            <a:cxnSpLocks noChangeShapeType="1"/>
            <a:endCxn id="97" idx="2"/>
          </p:cNvCxnSpPr>
          <p:nvPr/>
        </p:nvCxnSpPr>
        <p:spPr bwMode="auto">
          <a:xfrm>
            <a:off x="3064195" y="2772097"/>
            <a:ext cx="668557" cy="144328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6" name="AutoShape 97"/>
          <p:cNvCxnSpPr>
            <a:cxnSpLocks noChangeShapeType="1"/>
          </p:cNvCxnSpPr>
          <p:nvPr/>
        </p:nvCxnSpPr>
        <p:spPr bwMode="auto">
          <a:xfrm rot="5400000">
            <a:off x="3725934" y="3015543"/>
            <a:ext cx="119631" cy="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AutoShape 98"/>
          <p:cNvSpPr>
            <a:spLocks noChangeArrowheads="1"/>
          </p:cNvSpPr>
          <p:nvPr/>
        </p:nvSpPr>
        <p:spPr bwMode="auto">
          <a:xfrm>
            <a:off x="3732752" y="2877119"/>
            <a:ext cx="105996" cy="78608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>
              <a:solidFill>
                <a:schemeClr val="bg1"/>
              </a:solidFill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>
            <a:off x="3785750" y="2769963"/>
            <a:ext cx="0" cy="10715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AutoShape 97"/>
          <p:cNvCxnSpPr>
            <a:cxnSpLocks noChangeShapeType="1"/>
          </p:cNvCxnSpPr>
          <p:nvPr/>
        </p:nvCxnSpPr>
        <p:spPr bwMode="auto">
          <a:xfrm rot="5400000">
            <a:off x="4069150" y="3019995"/>
            <a:ext cx="119631" cy="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2" name="AutoShape 98"/>
          <p:cNvSpPr>
            <a:spLocks noChangeArrowheads="1"/>
          </p:cNvSpPr>
          <p:nvPr/>
        </p:nvSpPr>
        <p:spPr bwMode="auto">
          <a:xfrm>
            <a:off x="4075968" y="2881571"/>
            <a:ext cx="105996" cy="78608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>
              <a:solidFill>
                <a:schemeClr val="bg1"/>
              </a:solidFill>
            </a:endParaRPr>
          </a:p>
        </p:txBody>
      </p:sp>
      <p:cxnSp>
        <p:nvCxnSpPr>
          <p:cNvPr id="103" name="Straight Arrow Connector 102"/>
          <p:cNvCxnSpPr/>
          <p:nvPr/>
        </p:nvCxnSpPr>
        <p:spPr>
          <a:xfrm>
            <a:off x="4128966" y="2774415"/>
            <a:ext cx="0" cy="10715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AutoShape 10"/>
          <p:cNvCxnSpPr>
            <a:cxnSpLocks noChangeShapeType="1"/>
          </p:cNvCxnSpPr>
          <p:nvPr/>
        </p:nvCxnSpPr>
        <p:spPr bwMode="auto">
          <a:xfrm>
            <a:off x="3785750" y="2779839"/>
            <a:ext cx="633817" cy="136767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6" name="AutoShape 97"/>
          <p:cNvCxnSpPr>
            <a:cxnSpLocks noChangeShapeType="1"/>
          </p:cNvCxnSpPr>
          <p:nvPr/>
        </p:nvCxnSpPr>
        <p:spPr bwMode="auto">
          <a:xfrm rot="5400000">
            <a:off x="4412749" y="3015725"/>
            <a:ext cx="119631" cy="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7" name="AutoShape 98"/>
          <p:cNvSpPr>
            <a:spLocks noChangeArrowheads="1"/>
          </p:cNvSpPr>
          <p:nvPr/>
        </p:nvSpPr>
        <p:spPr bwMode="auto">
          <a:xfrm>
            <a:off x="4419567" y="2877301"/>
            <a:ext cx="105996" cy="78608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>
              <a:solidFill>
                <a:schemeClr val="bg1"/>
              </a:solidFill>
            </a:endParaRPr>
          </a:p>
        </p:txBody>
      </p:sp>
      <p:cxnSp>
        <p:nvCxnSpPr>
          <p:cNvPr id="108" name="Straight Arrow Connector 107"/>
          <p:cNvCxnSpPr/>
          <p:nvPr/>
        </p:nvCxnSpPr>
        <p:spPr>
          <a:xfrm>
            <a:off x="4472565" y="2770145"/>
            <a:ext cx="0" cy="10715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AutoShape 10"/>
          <p:cNvCxnSpPr>
            <a:cxnSpLocks noChangeShapeType="1"/>
            <a:endCxn id="112" idx="2"/>
          </p:cNvCxnSpPr>
          <p:nvPr/>
        </p:nvCxnSpPr>
        <p:spPr bwMode="auto">
          <a:xfrm>
            <a:off x="4128967" y="2772097"/>
            <a:ext cx="633817" cy="148779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1" name="AutoShape 97"/>
          <p:cNvCxnSpPr>
            <a:cxnSpLocks noChangeShapeType="1"/>
          </p:cNvCxnSpPr>
          <p:nvPr/>
        </p:nvCxnSpPr>
        <p:spPr bwMode="auto">
          <a:xfrm rot="5400000">
            <a:off x="4755965" y="3019995"/>
            <a:ext cx="119631" cy="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" name="AutoShape 98"/>
          <p:cNvSpPr>
            <a:spLocks noChangeArrowheads="1"/>
          </p:cNvSpPr>
          <p:nvPr/>
        </p:nvSpPr>
        <p:spPr bwMode="auto">
          <a:xfrm>
            <a:off x="4762783" y="2881571"/>
            <a:ext cx="105996" cy="78608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>
              <a:solidFill>
                <a:schemeClr val="bg1"/>
              </a:solidFill>
            </a:endParaRPr>
          </a:p>
        </p:txBody>
      </p:sp>
      <p:cxnSp>
        <p:nvCxnSpPr>
          <p:cNvPr id="113" name="Straight Arrow Connector 112"/>
          <p:cNvCxnSpPr/>
          <p:nvPr/>
        </p:nvCxnSpPr>
        <p:spPr>
          <a:xfrm>
            <a:off x="4815781" y="2774415"/>
            <a:ext cx="0" cy="10715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Content Placeholder 2"/>
          <p:cNvSpPr txBox="1">
            <a:spLocks/>
          </p:cNvSpPr>
          <p:nvPr/>
        </p:nvSpPr>
        <p:spPr>
          <a:xfrm>
            <a:off x="1641644" y="2822843"/>
            <a:ext cx="693800" cy="216971"/>
          </a:xfrm>
          <a:prstGeom prst="rect">
            <a:avLst/>
          </a:prstGeom>
          <a:ln>
            <a:noFill/>
          </a:ln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kzidenzGrotesk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kzidenzGrotesk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kzidenzGrotesk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kzidenzGrotes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b="1" dirty="0">
                <a:solidFill>
                  <a:schemeClr val="bg1"/>
                </a:solidFill>
              </a:rPr>
              <a:t>STRIDE 2</a:t>
            </a:r>
          </a:p>
        </p:txBody>
      </p:sp>
      <p:cxnSp>
        <p:nvCxnSpPr>
          <p:cNvPr id="116" name="AutoShape 97"/>
          <p:cNvCxnSpPr>
            <a:cxnSpLocks noChangeShapeType="1"/>
          </p:cNvCxnSpPr>
          <p:nvPr/>
        </p:nvCxnSpPr>
        <p:spPr bwMode="auto">
          <a:xfrm rot="5400000">
            <a:off x="2225043" y="2377653"/>
            <a:ext cx="296446" cy="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AutoShape 97"/>
          <p:cNvCxnSpPr>
            <a:cxnSpLocks noChangeShapeType="1"/>
          </p:cNvCxnSpPr>
          <p:nvPr/>
        </p:nvCxnSpPr>
        <p:spPr bwMode="auto">
          <a:xfrm rot="5400000">
            <a:off x="2225043" y="2916424"/>
            <a:ext cx="296446" cy="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8" name="AutoShape 97"/>
          <p:cNvCxnSpPr>
            <a:cxnSpLocks noChangeShapeType="1"/>
          </p:cNvCxnSpPr>
          <p:nvPr/>
        </p:nvCxnSpPr>
        <p:spPr bwMode="auto">
          <a:xfrm rot="5400000">
            <a:off x="2577921" y="2925513"/>
            <a:ext cx="296446" cy="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9" name="AutoShape 10"/>
          <p:cNvCxnSpPr>
            <a:cxnSpLocks noChangeShapeType="1"/>
          </p:cNvCxnSpPr>
          <p:nvPr/>
        </p:nvCxnSpPr>
        <p:spPr bwMode="auto">
          <a:xfrm>
            <a:off x="3434534" y="2779839"/>
            <a:ext cx="668557" cy="144328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79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62060"/>
              </p:ext>
            </p:extLst>
          </p:nvPr>
        </p:nvGraphicFramePr>
        <p:xfrm>
          <a:off x="1842524" y="3643354"/>
          <a:ext cx="3178973" cy="264796"/>
        </p:xfrm>
        <a:graphic>
          <a:graphicData uri="http://schemas.openxmlformats.org/drawingml/2006/table">
            <a:tbl>
              <a:tblPr/>
              <a:tblGrid>
                <a:gridCol w="353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3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30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30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30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393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30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301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57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XY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11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11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</a:rPr>
                        <a:t>15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</a:rPr>
                        <a:t>16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</a:rPr>
                        <a:t>22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</a:rPr>
                        <a:t>25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24" name="AutoShape 10"/>
          <p:cNvCxnSpPr>
            <a:cxnSpLocks noChangeShapeType="1"/>
            <a:endCxn id="127" idx="2"/>
          </p:cNvCxnSpPr>
          <p:nvPr/>
        </p:nvCxnSpPr>
        <p:spPr bwMode="auto">
          <a:xfrm>
            <a:off x="2373266" y="3335432"/>
            <a:ext cx="1359486" cy="144328"/>
          </a:xfrm>
          <a:prstGeom prst="curvedConnector3">
            <a:avLst>
              <a:gd name="adj1" fmla="val 16370"/>
            </a:avLst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6" name="AutoShape 97"/>
          <p:cNvCxnSpPr>
            <a:cxnSpLocks noChangeShapeType="1"/>
          </p:cNvCxnSpPr>
          <p:nvPr/>
        </p:nvCxnSpPr>
        <p:spPr bwMode="auto">
          <a:xfrm rot="5400000">
            <a:off x="3725934" y="3578879"/>
            <a:ext cx="119631" cy="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7" name="AutoShape 98"/>
          <p:cNvSpPr>
            <a:spLocks noChangeArrowheads="1"/>
          </p:cNvSpPr>
          <p:nvPr/>
        </p:nvSpPr>
        <p:spPr bwMode="auto">
          <a:xfrm>
            <a:off x="3732752" y="3440455"/>
            <a:ext cx="105996" cy="78608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>
              <a:solidFill>
                <a:schemeClr val="bg1"/>
              </a:solidFill>
            </a:endParaRPr>
          </a:p>
        </p:txBody>
      </p:sp>
      <p:cxnSp>
        <p:nvCxnSpPr>
          <p:cNvPr id="128" name="Straight Arrow Connector 127"/>
          <p:cNvCxnSpPr/>
          <p:nvPr/>
        </p:nvCxnSpPr>
        <p:spPr>
          <a:xfrm>
            <a:off x="3785750" y="3333299"/>
            <a:ext cx="0" cy="10715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AutoShape 97"/>
          <p:cNvCxnSpPr>
            <a:cxnSpLocks noChangeShapeType="1"/>
          </p:cNvCxnSpPr>
          <p:nvPr/>
        </p:nvCxnSpPr>
        <p:spPr bwMode="auto">
          <a:xfrm rot="5400000">
            <a:off x="4069150" y="3583330"/>
            <a:ext cx="119631" cy="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1" name="AutoShape 98"/>
          <p:cNvSpPr>
            <a:spLocks noChangeArrowheads="1"/>
          </p:cNvSpPr>
          <p:nvPr/>
        </p:nvSpPr>
        <p:spPr bwMode="auto">
          <a:xfrm>
            <a:off x="4075968" y="3444906"/>
            <a:ext cx="105996" cy="78608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>
              <a:solidFill>
                <a:schemeClr val="bg1"/>
              </a:solidFill>
            </a:endParaRPr>
          </a:p>
        </p:txBody>
      </p:sp>
      <p:cxnSp>
        <p:nvCxnSpPr>
          <p:cNvPr id="132" name="Straight Arrow Connector 131"/>
          <p:cNvCxnSpPr/>
          <p:nvPr/>
        </p:nvCxnSpPr>
        <p:spPr>
          <a:xfrm>
            <a:off x="4128966" y="3337750"/>
            <a:ext cx="0" cy="10715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AutoShape 97"/>
          <p:cNvCxnSpPr>
            <a:cxnSpLocks noChangeShapeType="1"/>
          </p:cNvCxnSpPr>
          <p:nvPr/>
        </p:nvCxnSpPr>
        <p:spPr bwMode="auto">
          <a:xfrm rot="5400000">
            <a:off x="4412749" y="3579060"/>
            <a:ext cx="119631" cy="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6" name="AutoShape 98"/>
          <p:cNvSpPr>
            <a:spLocks noChangeArrowheads="1"/>
          </p:cNvSpPr>
          <p:nvPr/>
        </p:nvSpPr>
        <p:spPr bwMode="auto">
          <a:xfrm>
            <a:off x="4419567" y="3440636"/>
            <a:ext cx="105996" cy="78608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>
              <a:solidFill>
                <a:schemeClr val="bg1"/>
              </a:solidFill>
            </a:endParaRPr>
          </a:p>
        </p:txBody>
      </p:sp>
      <p:cxnSp>
        <p:nvCxnSpPr>
          <p:cNvPr id="137" name="Straight Arrow Connector 136"/>
          <p:cNvCxnSpPr/>
          <p:nvPr/>
        </p:nvCxnSpPr>
        <p:spPr>
          <a:xfrm>
            <a:off x="4472565" y="3333480"/>
            <a:ext cx="0" cy="10715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AutoShape 97"/>
          <p:cNvCxnSpPr>
            <a:cxnSpLocks noChangeShapeType="1"/>
          </p:cNvCxnSpPr>
          <p:nvPr/>
        </p:nvCxnSpPr>
        <p:spPr bwMode="auto">
          <a:xfrm rot="5400000">
            <a:off x="4755965" y="3583330"/>
            <a:ext cx="119631" cy="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1" name="AutoShape 98"/>
          <p:cNvSpPr>
            <a:spLocks noChangeArrowheads="1"/>
          </p:cNvSpPr>
          <p:nvPr/>
        </p:nvSpPr>
        <p:spPr bwMode="auto">
          <a:xfrm>
            <a:off x="4762783" y="3444906"/>
            <a:ext cx="105996" cy="78608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>
              <a:solidFill>
                <a:schemeClr val="bg1"/>
              </a:solidFill>
            </a:endParaRPr>
          </a:p>
        </p:txBody>
      </p:sp>
      <p:cxnSp>
        <p:nvCxnSpPr>
          <p:cNvPr id="142" name="Straight Arrow Connector 141"/>
          <p:cNvCxnSpPr/>
          <p:nvPr/>
        </p:nvCxnSpPr>
        <p:spPr>
          <a:xfrm>
            <a:off x="4815781" y="3337750"/>
            <a:ext cx="0" cy="10715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Content Placeholder 2"/>
          <p:cNvSpPr txBox="1">
            <a:spLocks/>
          </p:cNvSpPr>
          <p:nvPr/>
        </p:nvSpPr>
        <p:spPr>
          <a:xfrm>
            <a:off x="1641644" y="3386178"/>
            <a:ext cx="693800" cy="216971"/>
          </a:xfrm>
          <a:prstGeom prst="rect">
            <a:avLst/>
          </a:prstGeom>
          <a:ln>
            <a:noFill/>
          </a:ln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kzidenzGrotesk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kzidenzGrotesk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kzidenzGrotesk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kzidenzGrotes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b="1" dirty="0">
                <a:solidFill>
                  <a:schemeClr val="bg1"/>
                </a:solidFill>
              </a:rPr>
              <a:t>STRIDE 4</a:t>
            </a:r>
          </a:p>
        </p:txBody>
      </p:sp>
      <p:cxnSp>
        <p:nvCxnSpPr>
          <p:cNvPr id="144" name="AutoShape 97"/>
          <p:cNvCxnSpPr>
            <a:cxnSpLocks noChangeShapeType="1"/>
          </p:cNvCxnSpPr>
          <p:nvPr/>
        </p:nvCxnSpPr>
        <p:spPr bwMode="auto">
          <a:xfrm rot="5400000">
            <a:off x="2225043" y="3479760"/>
            <a:ext cx="296446" cy="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AutoShape 97"/>
          <p:cNvCxnSpPr>
            <a:cxnSpLocks noChangeShapeType="1"/>
          </p:cNvCxnSpPr>
          <p:nvPr/>
        </p:nvCxnSpPr>
        <p:spPr bwMode="auto">
          <a:xfrm rot="5400000">
            <a:off x="2577921" y="3488848"/>
            <a:ext cx="296446" cy="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6" name="AutoShape 10"/>
          <p:cNvCxnSpPr>
            <a:cxnSpLocks noChangeShapeType="1"/>
          </p:cNvCxnSpPr>
          <p:nvPr/>
        </p:nvCxnSpPr>
        <p:spPr bwMode="auto">
          <a:xfrm>
            <a:off x="2726144" y="3343175"/>
            <a:ext cx="1376947" cy="144328"/>
          </a:xfrm>
          <a:prstGeom prst="curvedConnector3">
            <a:avLst>
              <a:gd name="adj1" fmla="val 13831"/>
            </a:avLst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7" name="AutoShape 97"/>
          <p:cNvCxnSpPr>
            <a:cxnSpLocks noChangeShapeType="1"/>
          </p:cNvCxnSpPr>
          <p:nvPr/>
        </p:nvCxnSpPr>
        <p:spPr bwMode="auto">
          <a:xfrm rot="5400000">
            <a:off x="2933433" y="3485835"/>
            <a:ext cx="296446" cy="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8" name="AutoShape 97"/>
          <p:cNvCxnSpPr>
            <a:cxnSpLocks noChangeShapeType="1"/>
          </p:cNvCxnSpPr>
          <p:nvPr/>
        </p:nvCxnSpPr>
        <p:spPr bwMode="auto">
          <a:xfrm rot="5400000">
            <a:off x="3286311" y="3494923"/>
            <a:ext cx="296446" cy="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AutoShape 10"/>
          <p:cNvCxnSpPr>
            <a:cxnSpLocks noChangeShapeType="1"/>
          </p:cNvCxnSpPr>
          <p:nvPr/>
        </p:nvCxnSpPr>
        <p:spPr bwMode="auto">
          <a:xfrm>
            <a:off x="3064195" y="3335102"/>
            <a:ext cx="1376947" cy="144328"/>
          </a:xfrm>
          <a:prstGeom prst="curvedConnector3">
            <a:avLst>
              <a:gd name="adj1" fmla="val 10867"/>
            </a:avLst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0" name="AutoShape 10"/>
          <p:cNvCxnSpPr>
            <a:cxnSpLocks noChangeShapeType="1"/>
          </p:cNvCxnSpPr>
          <p:nvPr/>
        </p:nvCxnSpPr>
        <p:spPr bwMode="auto">
          <a:xfrm>
            <a:off x="3405097" y="3335102"/>
            <a:ext cx="1376947" cy="144328"/>
          </a:xfrm>
          <a:prstGeom prst="curvedConnector3">
            <a:avLst>
              <a:gd name="adj1" fmla="val 15017"/>
            </a:avLst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3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5065">
        <p:fade/>
      </p:transition>
    </mc:Choice>
    <mc:Fallback xmlns="">
      <p:transition spd="med" advTm="550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Handling Dependencies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During every iteration, each thread can overwrite the input of another thread</a:t>
            </a:r>
          </a:p>
          <a:p>
            <a:pPr lvl="1"/>
            <a:r>
              <a:rPr lang="en-US" sz="1200" dirty="0"/>
              <a:t>Barrier synchronization to ensure all inputs have been properly generated</a:t>
            </a:r>
          </a:p>
          <a:p>
            <a:pPr lvl="1"/>
            <a:r>
              <a:rPr lang="en-US" sz="1200" dirty="0"/>
              <a:t>All threads secure input operand that can be overwritten by another thread</a:t>
            </a:r>
          </a:p>
          <a:p>
            <a:pPr lvl="1"/>
            <a:r>
              <a:rPr lang="en-US" sz="1200" dirty="0"/>
              <a:t>Barrier synchronization </a:t>
            </a:r>
            <a:r>
              <a:rPr lang="en-US" sz="1200" dirty="0" smtClean="0"/>
              <a:t>is required to </a:t>
            </a:r>
            <a:r>
              <a:rPr lang="en-US" sz="1200" dirty="0"/>
              <a:t>ensure that all threads have secured their inputs</a:t>
            </a:r>
          </a:p>
          <a:p>
            <a:pPr lvl="1"/>
            <a:r>
              <a:rPr lang="en-US" sz="1200" dirty="0"/>
              <a:t>All threads perform </a:t>
            </a:r>
            <a:r>
              <a:rPr lang="en-US" sz="1200" dirty="0" smtClean="0"/>
              <a:t>addition </a:t>
            </a:r>
            <a:r>
              <a:rPr lang="en-US" sz="1200" dirty="0"/>
              <a:t>and write output</a:t>
            </a:r>
          </a:p>
          <a:p>
            <a:pPr marL="342900" lvl="1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6" name="AutoShape 10"/>
          <p:cNvCxnSpPr>
            <a:cxnSpLocks noChangeShapeType="1"/>
            <a:endCxn id="11" idx="2"/>
          </p:cNvCxnSpPr>
          <p:nvPr/>
        </p:nvCxnSpPr>
        <p:spPr bwMode="auto">
          <a:xfrm>
            <a:off x="2606359" y="2803611"/>
            <a:ext cx="290219" cy="132872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7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175132"/>
              </p:ext>
            </p:extLst>
          </p:nvPr>
        </p:nvGraphicFramePr>
        <p:xfrm>
          <a:off x="2071121" y="3095625"/>
          <a:ext cx="3178973" cy="264796"/>
        </p:xfrm>
        <a:graphic>
          <a:graphicData uri="http://schemas.openxmlformats.org/drawingml/2006/table">
            <a:tbl>
              <a:tblPr/>
              <a:tblGrid>
                <a:gridCol w="353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3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30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30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30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393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30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301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57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XY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</a:rPr>
                        <a:t>8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</a:rPr>
                        <a:t>7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</a:rPr>
                        <a:t>7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</a:rPr>
                        <a:t>9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Group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686637"/>
              </p:ext>
            </p:extLst>
          </p:nvPr>
        </p:nvGraphicFramePr>
        <p:xfrm>
          <a:off x="2061597" y="2541092"/>
          <a:ext cx="3178973" cy="264796"/>
        </p:xfrm>
        <a:graphic>
          <a:graphicData uri="http://schemas.openxmlformats.org/drawingml/2006/table">
            <a:tbl>
              <a:tblPr/>
              <a:tblGrid>
                <a:gridCol w="353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3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30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30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30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393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30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301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57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XY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7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6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9" name="AutoShape 97"/>
          <p:cNvCxnSpPr>
            <a:cxnSpLocks noChangeShapeType="1"/>
          </p:cNvCxnSpPr>
          <p:nvPr/>
        </p:nvCxnSpPr>
        <p:spPr bwMode="auto">
          <a:xfrm rot="5400000">
            <a:off x="2461640" y="2956595"/>
            <a:ext cx="296446" cy="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AutoShape 97"/>
          <p:cNvCxnSpPr>
            <a:cxnSpLocks noChangeShapeType="1"/>
          </p:cNvCxnSpPr>
          <p:nvPr/>
        </p:nvCxnSpPr>
        <p:spPr bwMode="auto">
          <a:xfrm rot="5400000">
            <a:off x="2889760" y="3035601"/>
            <a:ext cx="119631" cy="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AutoShape 98"/>
          <p:cNvSpPr>
            <a:spLocks noChangeArrowheads="1"/>
          </p:cNvSpPr>
          <p:nvPr/>
        </p:nvSpPr>
        <p:spPr bwMode="auto">
          <a:xfrm>
            <a:off x="2896578" y="2897177"/>
            <a:ext cx="105996" cy="78608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949576" y="2790021"/>
            <a:ext cx="0" cy="107156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AutoShape 10"/>
          <p:cNvCxnSpPr>
            <a:cxnSpLocks noChangeShapeType="1"/>
            <a:endCxn id="15" idx="2"/>
          </p:cNvCxnSpPr>
          <p:nvPr/>
        </p:nvCxnSpPr>
        <p:spPr bwMode="auto">
          <a:xfrm>
            <a:off x="2949576" y="2801292"/>
            <a:ext cx="290219" cy="132872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AutoShape 97"/>
          <p:cNvCxnSpPr>
            <a:cxnSpLocks noChangeShapeType="1"/>
          </p:cNvCxnSpPr>
          <p:nvPr/>
        </p:nvCxnSpPr>
        <p:spPr bwMode="auto">
          <a:xfrm rot="5400000">
            <a:off x="3232976" y="3033283"/>
            <a:ext cx="119631" cy="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AutoShape 98"/>
          <p:cNvSpPr>
            <a:spLocks noChangeArrowheads="1"/>
          </p:cNvSpPr>
          <p:nvPr/>
        </p:nvSpPr>
        <p:spPr bwMode="auto">
          <a:xfrm>
            <a:off x="3239794" y="2894859"/>
            <a:ext cx="105996" cy="78608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292792" y="2787703"/>
            <a:ext cx="0" cy="107156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AutoShape 10"/>
          <p:cNvCxnSpPr>
            <a:cxnSpLocks noChangeShapeType="1"/>
            <a:endCxn id="19" idx="2"/>
          </p:cNvCxnSpPr>
          <p:nvPr/>
        </p:nvCxnSpPr>
        <p:spPr bwMode="auto">
          <a:xfrm>
            <a:off x="3327914" y="2808249"/>
            <a:ext cx="290219" cy="132872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AutoShape 97"/>
          <p:cNvCxnSpPr>
            <a:cxnSpLocks noChangeShapeType="1"/>
          </p:cNvCxnSpPr>
          <p:nvPr/>
        </p:nvCxnSpPr>
        <p:spPr bwMode="auto">
          <a:xfrm rot="5400000">
            <a:off x="3611315" y="3040239"/>
            <a:ext cx="119631" cy="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AutoShape 98"/>
          <p:cNvSpPr>
            <a:spLocks noChangeArrowheads="1"/>
          </p:cNvSpPr>
          <p:nvPr/>
        </p:nvSpPr>
        <p:spPr bwMode="auto">
          <a:xfrm>
            <a:off x="3618133" y="2901815"/>
            <a:ext cx="105996" cy="78608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671131" y="2794659"/>
            <a:ext cx="0" cy="107156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AutoShape 10"/>
          <p:cNvCxnSpPr>
            <a:cxnSpLocks noChangeShapeType="1"/>
            <a:endCxn id="23" idx="2"/>
          </p:cNvCxnSpPr>
          <p:nvPr/>
        </p:nvCxnSpPr>
        <p:spPr bwMode="auto">
          <a:xfrm>
            <a:off x="3671130" y="2814881"/>
            <a:ext cx="290219" cy="132872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AutoShape 97"/>
          <p:cNvCxnSpPr>
            <a:cxnSpLocks noChangeShapeType="1"/>
          </p:cNvCxnSpPr>
          <p:nvPr/>
        </p:nvCxnSpPr>
        <p:spPr bwMode="auto">
          <a:xfrm rot="5400000">
            <a:off x="3954531" y="3046872"/>
            <a:ext cx="119631" cy="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AutoShape 98"/>
          <p:cNvSpPr>
            <a:spLocks noChangeArrowheads="1"/>
          </p:cNvSpPr>
          <p:nvPr/>
        </p:nvSpPr>
        <p:spPr bwMode="auto">
          <a:xfrm>
            <a:off x="3961349" y="2908448"/>
            <a:ext cx="105996" cy="78608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>
              <a:solidFill>
                <a:schemeClr val="bg1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4014347" y="2801292"/>
            <a:ext cx="0" cy="107156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AutoShape 10"/>
          <p:cNvCxnSpPr>
            <a:cxnSpLocks noChangeShapeType="1"/>
            <a:endCxn id="27" idx="2"/>
          </p:cNvCxnSpPr>
          <p:nvPr/>
        </p:nvCxnSpPr>
        <p:spPr bwMode="auto">
          <a:xfrm>
            <a:off x="4014347" y="2803611"/>
            <a:ext cx="290219" cy="132872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AutoShape 97"/>
          <p:cNvCxnSpPr>
            <a:cxnSpLocks noChangeShapeType="1"/>
          </p:cNvCxnSpPr>
          <p:nvPr/>
        </p:nvCxnSpPr>
        <p:spPr bwMode="auto">
          <a:xfrm rot="5400000">
            <a:off x="4297748" y="3035601"/>
            <a:ext cx="119631" cy="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AutoShape 98"/>
          <p:cNvSpPr>
            <a:spLocks noChangeArrowheads="1"/>
          </p:cNvSpPr>
          <p:nvPr/>
        </p:nvSpPr>
        <p:spPr bwMode="auto">
          <a:xfrm>
            <a:off x="4304566" y="2897177"/>
            <a:ext cx="105996" cy="78608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>
              <a:solidFill>
                <a:schemeClr val="bg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4357564" y="2790021"/>
            <a:ext cx="0" cy="107156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AutoShape 10"/>
          <p:cNvCxnSpPr>
            <a:cxnSpLocks noChangeShapeType="1"/>
          </p:cNvCxnSpPr>
          <p:nvPr/>
        </p:nvCxnSpPr>
        <p:spPr bwMode="auto">
          <a:xfrm>
            <a:off x="4357945" y="2799341"/>
            <a:ext cx="290219" cy="132872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AutoShape 97"/>
          <p:cNvCxnSpPr>
            <a:cxnSpLocks noChangeShapeType="1"/>
          </p:cNvCxnSpPr>
          <p:nvPr/>
        </p:nvCxnSpPr>
        <p:spPr bwMode="auto">
          <a:xfrm rot="5400000">
            <a:off x="4643063" y="3046872"/>
            <a:ext cx="119631" cy="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AutoShape 98"/>
          <p:cNvSpPr>
            <a:spLocks noChangeArrowheads="1"/>
          </p:cNvSpPr>
          <p:nvPr/>
        </p:nvSpPr>
        <p:spPr bwMode="auto">
          <a:xfrm>
            <a:off x="4649881" y="2908448"/>
            <a:ext cx="105996" cy="78608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>
              <a:solidFill>
                <a:schemeClr val="bg1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2879" y="2801292"/>
            <a:ext cx="0" cy="107156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AutoShape 10"/>
          <p:cNvCxnSpPr>
            <a:cxnSpLocks noChangeShapeType="1"/>
            <a:endCxn id="35" idx="2"/>
          </p:cNvCxnSpPr>
          <p:nvPr/>
        </p:nvCxnSpPr>
        <p:spPr bwMode="auto">
          <a:xfrm>
            <a:off x="4701162" y="2803611"/>
            <a:ext cx="290219" cy="132872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bg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AutoShape 97"/>
          <p:cNvCxnSpPr>
            <a:cxnSpLocks noChangeShapeType="1"/>
          </p:cNvCxnSpPr>
          <p:nvPr/>
        </p:nvCxnSpPr>
        <p:spPr bwMode="auto">
          <a:xfrm rot="5400000">
            <a:off x="4984562" y="3035601"/>
            <a:ext cx="119631" cy="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AutoShape 98"/>
          <p:cNvSpPr>
            <a:spLocks noChangeArrowheads="1"/>
          </p:cNvSpPr>
          <p:nvPr/>
        </p:nvSpPr>
        <p:spPr bwMode="auto">
          <a:xfrm>
            <a:off x="4991380" y="2897177"/>
            <a:ext cx="105996" cy="78608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>
              <a:solidFill>
                <a:schemeClr val="bg1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5044378" y="2790021"/>
            <a:ext cx="0" cy="107156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2"/>
          <p:cNvSpPr txBox="1">
            <a:spLocks/>
          </p:cNvSpPr>
          <p:nvPr/>
        </p:nvSpPr>
        <p:spPr>
          <a:xfrm>
            <a:off x="2991945" y="3409950"/>
            <a:ext cx="1338222" cy="400050"/>
          </a:xfrm>
          <a:prstGeom prst="rect">
            <a:avLst/>
          </a:prstGeom>
          <a:ln>
            <a:noFill/>
          </a:ln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kzidenzGrotesk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kzidenzGrotesk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kzidenzGrotesk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kzidenzGrotes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b="1" dirty="0">
                <a:solidFill>
                  <a:schemeClr val="bg1"/>
                </a:solidFill>
              </a:rPr>
              <a:t>ITERATION = 1</a:t>
            </a:r>
          </a:p>
          <a:p>
            <a:pPr marL="0" indent="0" algn="ctr">
              <a:buNone/>
            </a:pPr>
            <a:r>
              <a:rPr lang="en-US" sz="900" b="1" dirty="0">
                <a:solidFill>
                  <a:schemeClr val="bg1"/>
                </a:solidFill>
              </a:rPr>
              <a:t>STRIDE = 1</a:t>
            </a:r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1870241" y="2838450"/>
            <a:ext cx="693800" cy="216971"/>
          </a:xfrm>
          <a:prstGeom prst="rect">
            <a:avLst/>
          </a:prstGeom>
          <a:ln>
            <a:noFill/>
          </a:ln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kzidenzGrotesk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kzidenzGrotesk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kzidenzGrotesk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kzidenzGrotes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b="1" dirty="0">
                <a:solidFill>
                  <a:schemeClr val="bg1"/>
                </a:solidFill>
              </a:rPr>
              <a:t>STRIDE 1</a:t>
            </a:r>
          </a:p>
        </p:txBody>
      </p:sp>
      <p:pic>
        <p:nvPicPr>
          <p:cNvPr id="40" name="Audio 39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678.299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5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2036">
        <p:fade/>
      </p:transition>
    </mc:Choice>
    <mc:Fallback xmlns="">
      <p:transition spd="med" advTm="1420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A Work-Inefficient Scan Kernel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14313" indent="-214313" fontAlgn="base">
              <a:buNone/>
            </a:pPr>
            <a:r>
              <a:rPr lang="en-US" sz="1050" dirty="0" smtClean="0"/>
              <a:t>__</a:t>
            </a:r>
            <a:r>
              <a:rPr lang="en-US" sz="1050" dirty="0"/>
              <a:t>global__ void </a:t>
            </a:r>
            <a:r>
              <a:rPr lang="en-US" sz="1050" dirty="0" err="1"/>
              <a:t>work_inefficient_scan_kernel</a:t>
            </a:r>
            <a:r>
              <a:rPr lang="en-US" sz="1050" dirty="0"/>
              <a:t>(float *X, float *Y, </a:t>
            </a:r>
            <a:r>
              <a:rPr lang="en-US" sz="1050" dirty="0" err="1"/>
              <a:t>int</a:t>
            </a:r>
            <a:r>
              <a:rPr lang="en-US" sz="1050" dirty="0"/>
              <a:t> </a:t>
            </a:r>
            <a:r>
              <a:rPr lang="en-US" sz="1050" dirty="0" err="1"/>
              <a:t>InputSize</a:t>
            </a:r>
            <a:r>
              <a:rPr lang="en-US" sz="1050" dirty="0"/>
              <a:t>) {</a:t>
            </a:r>
          </a:p>
          <a:p>
            <a:pPr marL="0" indent="0" fontAlgn="base">
              <a:buNone/>
            </a:pPr>
            <a:r>
              <a:rPr lang="en-US" sz="1050" dirty="0" smtClean="0"/>
              <a:t>    </a:t>
            </a:r>
            <a:r>
              <a:rPr lang="en-US" sz="1050" dirty="0"/>
              <a:t>__shared__ float XY[SECTION_SIZE];</a:t>
            </a:r>
          </a:p>
          <a:p>
            <a:pPr marL="0" indent="0" fontAlgn="base">
              <a:buNone/>
            </a:pPr>
            <a:r>
              <a:rPr lang="en-US" sz="1050" dirty="0" smtClean="0"/>
              <a:t>    </a:t>
            </a:r>
            <a:r>
              <a:rPr lang="en-US" sz="1050" dirty="0" err="1"/>
              <a:t>int</a:t>
            </a:r>
            <a:r>
              <a:rPr lang="en-US" sz="1050" dirty="0"/>
              <a:t> </a:t>
            </a:r>
            <a:r>
              <a:rPr lang="en-US" sz="1050" dirty="0" err="1"/>
              <a:t>i</a:t>
            </a:r>
            <a:r>
              <a:rPr lang="en-US" sz="1050" dirty="0"/>
              <a:t> = </a:t>
            </a:r>
            <a:r>
              <a:rPr lang="en-US" sz="1050" dirty="0" err="1" smtClean="0"/>
              <a:t>blockIdx.x</a:t>
            </a:r>
            <a:r>
              <a:rPr lang="en-US" sz="1050" dirty="0" smtClean="0"/>
              <a:t> * </a:t>
            </a:r>
            <a:r>
              <a:rPr lang="en-US" sz="1050" dirty="0" err="1" smtClean="0"/>
              <a:t>blockDim.x</a:t>
            </a:r>
            <a:r>
              <a:rPr lang="en-US" sz="1050" dirty="0" smtClean="0"/>
              <a:t> </a:t>
            </a:r>
            <a:r>
              <a:rPr lang="en-US" sz="1050" dirty="0"/>
              <a:t>+ </a:t>
            </a:r>
            <a:r>
              <a:rPr lang="en-US" sz="1050" dirty="0" err="1"/>
              <a:t>threadIdx.x</a:t>
            </a:r>
            <a:r>
              <a:rPr lang="en-US" sz="1050" dirty="0"/>
              <a:t>;</a:t>
            </a:r>
          </a:p>
          <a:p>
            <a:pPr marL="0" indent="0" fontAlgn="base">
              <a:buNone/>
            </a:pPr>
            <a:r>
              <a:rPr lang="en-US" sz="1050" dirty="0" smtClean="0"/>
              <a:t>    </a:t>
            </a:r>
            <a:r>
              <a:rPr lang="en-US" sz="1050" dirty="0"/>
              <a:t>if (i &lt; </a:t>
            </a:r>
            <a:r>
              <a:rPr lang="en-US" sz="1050" dirty="0" err="1"/>
              <a:t>InputSize</a:t>
            </a:r>
            <a:r>
              <a:rPr lang="en-US" sz="1050" dirty="0"/>
              <a:t>) {XY[</a:t>
            </a:r>
            <a:r>
              <a:rPr lang="en-US" sz="1050" dirty="0" err="1"/>
              <a:t>threadIdx.x</a:t>
            </a:r>
            <a:r>
              <a:rPr lang="en-US" sz="1050" dirty="0"/>
              <a:t>] = X[i];}</a:t>
            </a:r>
          </a:p>
          <a:p>
            <a:pPr marL="0" indent="0" fontAlgn="base">
              <a:buNone/>
            </a:pPr>
            <a:r>
              <a:rPr lang="en-US" sz="1050" dirty="0" smtClean="0"/>
              <a:t>        </a:t>
            </a:r>
            <a:r>
              <a:rPr lang="en-US" sz="1050" dirty="0"/>
              <a:t>// the code below performs iterative scan on XY</a:t>
            </a:r>
          </a:p>
          <a:p>
            <a:pPr marL="0" indent="0" fontAlgn="base">
              <a:buNone/>
            </a:pPr>
            <a:r>
              <a:rPr lang="en-US" sz="1050" dirty="0" smtClean="0"/>
              <a:t>        </a:t>
            </a:r>
            <a:r>
              <a:rPr lang="en-US" sz="1050" dirty="0"/>
              <a:t>for (unsigned </a:t>
            </a:r>
            <a:r>
              <a:rPr lang="en-US" sz="1050" dirty="0" err="1"/>
              <a:t>int</a:t>
            </a:r>
            <a:r>
              <a:rPr lang="en-US" sz="1050" dirty="0"/>
              <a:t> stride = 1; stride &lt;= </a:t>
            </a:r>
            <a:r>
              <a:rPr lang="en-US" sz="1050" dirty="0" err="1"/>
              <a:t>threadIdx.x</a:t>
            </a:r>
            <a:r>
              <a:rPr lang="en-US" sz="1050" dirty="0"/>
              <a:t>; stride *= 2) {</a:t>
            </a:r>
          </a:p>
          <a:p>
            <a:pPr marL="0" indent="0" fontAlgn="base">
              <a:buNone/>
            </a:pPr>
            <a:r>
              <a:rPr lang="en-US" sz="1050" dirty="0" smtClean="0"/>
              <a:t>        </a:t>
            </a:r>
            <a:r>
              <a:rPr lang="en-US" sz="1050" dirty="0"/>
              <a:t>__</a:t>
            </a:r>
            <a:r>
              <a:rPr lang="en-US" sz="1050" dirty="0" err="1"/>
              <a:t>syncthreads</a:t>
            </a:r>
            <a:r>
              <a:rPr lang="en-US" sz="1050" dirty="0"/>
              <a:t>();</a:t>
            </a:r>
          </a:p>
          <a:p>
            <a:pPr marL="0" indent="0" fontAlgn="base">
              <a:buNone/>
            </a:pPr>
            <a:r>
              <a:rPr lang="en-US" sz="1050" dirty="0" smtClean="0"/>
              <a:t>            </a:t>
            </a:r>
            <a:r>
              <a:rPr lang="en-US" sz="1050" dirty="0"/>
              <a:t>float in1 = </a:t>
            </a:r>
            <a:r>
              <a:rPr lang="en-US" sz="1050" dirty="0" smtClean="0"/>
              <a:t>XY[</a:t>
            </a:r>
            <a:r>
              <a:rPr lang="en-US" sz="1050" dirty="0" err="1" smtClean="0"/>
              <a:t>threadIdx.x</a:t>
            </a:r>
            <a:r>
              <a:rPr lang="en-US" sz="1050" dirty="0" smtClean="0"/>
              <a:t> - stride</a:t>
            </a:r>
            <a:r>
              <a:rPr lang="en-US" sz="1050" dirty="0"/>
              <a:t>];</a:t>
            </a:r>
          </a:p>
          <a:p>
            <a:pPr marL="0" indent="0" fontAlgn="base">
              <a:buNone/>
            </a:pPr>
            <a:r>
              <a:rPr lang="en-US" sz="1050" dirty="0" smtClean="0"/>
              <a:t>            </a:t>
            </a:r>
            <a:r>
              <a:rPr lang="en-US" sz="1050" dirty="0"/>
              <a:t>__</a:t>
            </a:r>
            <a:r>
              <a:rPr lang="en-US" sz="1050" dirty="0" err="1"/>
              <a:t>syncthreads</a:t>
            </a:r>
            <a:r>
              <a:rPr lang="en-US" sz="1050" dirty="0"/>
              <a:t>();</a:t>
            </a:r>
          </a:p>
          <a:p>
            <a:pPr marL="0" indent="0" fontAlgn="base">
              <a:buNone/>
            </a:pPr>
            <a:r>
              <a:rPr lang="en-US" sz="1050" dirty="0" smtClean="0"/>
              <a:t>            </a:t>
            </a:r>
            <a:r>
              <a:rPr lang="en-US" sz="1050" dirty="0"/>
              <a:t>XY[</a:t>
            </a:r>
            <a:r>
              <a:rPr lang="en-US" sz="1050" dirty="0" err="1"/>
              <a:t>threadIdx.x</a:t>
            </a:r>
            <a:r>
              <a:rPr lang="en-US" sz="1050" dirty="0"/>
              <a:t>] += in1;</a:t>
            </a:r>
          </a:p>
          <a:p>
            <a:pPr marL="0" indent="0" fontAlgn="base">
              <a:buNone/>
            </a:pPr>
            <a:r>
              <a:rPr lang="en-US" sz="1050" dirty="0" smtClean="0"/>
              <a:t>        }</a:t>
            </a:r>
            <a:endParaRPr lang="en-US" sz="1050" dirty="0"/>
          </a:p>
          <a:p>
            <a:pPr marL="0" indent="0" fontAlgn="base">
              <a:buNone/>
            </a:pPr>
            <a:r>
              <a:rPr lang="en-US" sz="1050" dirty="0" smtClean="0"/>
              <a:t>      __ </a:t>
            </a:r>
            <a:r>
              <a:rPr lang="en-US" sz="1050" dirty="0" err="1" smtClean="0"/>
              <a:t>syncthreads</a:t>
            </a:r>
            <a:r>
              <a:rPr lang="en-US" sz="1050" dirty="0"/>
              <a:t>();</a:t>
            </a:r>
          </a:p>
          <a:p>
            <a:pPr marL="0" indent="0" fontAlgn="base">
              <a:buNone/>
            </a:pPr>
            <a:r>
              <a:rPr lang="en-US" sz="1050" dirty="0" smtClean="0"/>
              <a:t>      </a:t>
            </a:r>
            <a:r>
              <a:rPr lang="en-US" sz="1050" dirty="0"/>
              <a:t>If </a:t>
            </a:r>
            <a:r>
              <a:rPr lang="en-US" sz="1050" dirty="0" smtClean="0"/>
              <a:t>(</a:t>
            </a:r>
            <a:r>
              <a:rPr lang="en-US" sz="1050" dirty="0" err="1" smtClean="0"/>
              <a:t>i</a:t>
            </a:r>
            <a:r>
              <a:rPr lang="en-US" sz="1050" dirty="0" smtClean="0"/>
              <a:t> </a:t>
            </a:r>
            <a:r>
              <a:rPr lang="en-US" sz="1050" dirty="0"/>
              <a:t>&lt; </a:t>
            </a:r>
            <a:r>
              <a:rPr lang="en-US" sz="1050" dirty="0" err="1"/>
              <a:t>InputSize</a:t>
            </a:r>
            <a:r>
              <a:rPr lang="en-US" sz="1050" dirty="0"/>
              <a:t>) {Y[i] = XY[</a:t>
            </a:r>
            <a:r>
              <a:rPr lang="en-US" sz="1050" dirty="0" err="1"/>
              <a:t>threadIdx.x</a:t>
            </a:r>
            <a:r>
              <a:rPr lang="en-US" sz="1050" dirty="0"/>
              <a:t>];}</a:t>
            </a:r>
          </a:p>
          <a:p>
            <a:pPr fontAlgn="base">
              <a:buNone/>
            </a:pPr>
            <a:r>
              <a:rPr lang="en-US" sz="1050" dirty="0" smtClean="0"/>
              <a:t>}</a:t>
            </a:r>
            <a:endParaRPr lang="en-US" sz="1050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9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3070">
        <p:fade/>
      </p:transition>
    </mc:Choice>
    <mc:Fallback xmlns="">
      <p:transition spd="med" advTm="1630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Work Efficiency Considerations</a:t>
            </a:r>
          </a:p>
        </p:txBody>
      </p:sp>
      <p:sp>
        <p:nvSpPr>
          <p:cNvPr id="1638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sz="1725" dirty="0"/>
              <a:t>This Scan executes log(n) parallel iterations</a:t>
            </a:r>
          </a:p>
          <a:p>
            <a:pPr marL="731044" lvl="1" indent="-302419"/>
            <a:r>
              <a:rPr lang="en-US" sz="1500" dirty="0"/>
              <a:t>The </a:t>
            </a:r>
            <a:r>
              <a:rPr lang="en-US" sz="1500" dirty="0" smtClean="0"/>
              <a:t>iterations </a:t>
            </a:r>
            <a:r>
              <a:rPr lang="en-US" sz="1500" dirty="0"/>
              <a:t>do (n-1), (n-2), (n-4),..(n- n/2) adds each</a:t>
            </a:r>
          </a:p>
          <a:p>
            <a:pPr marL="731044" lvl="1" indent="-302419"/>
            <a:r>
              <a:rPr lang="en-US" sz="1500" dirty="0"/>
              <a:t>Total adds: n * log(n)  - (n-1) </a:t>
            </a:r>
            <a:r>
              <a:rPr lang="en-US" sz="1500" dirty="0">
                <a:sym typeface="Wingdings" pitchFamily="2" charset="2"/>
              </a:rPr>
              <a:t> </a:t>
            </a:r>
            <a:r>
              <a:rPr lang="en-US" sz="1500" dirty="0"/>
              <a:t>O(n*log(n)) work</a:t>
            </a:r>
          </a:p>
          <a:p>
            <a:pPr marL="731044" lvl="1" indent="-302419"/>
            <a:endParaRPr lang="en-US" sz="1500" dirty="0"/>
          </a:p>
          <a:p>
            <a:pPr marL="342900" indent="-342900"/>
            <a:r>
              <a:rPr lang="en-US" sz="1725" dirty="0"/>
              <a:t>This scan algorithm is not work efficient</a:t>
            </a:r>
          </a:p>
          <a:p>
            <a:pPr marL="731044" lvl="1" indent="-302419"/>
            <a:r>
              <a:rPr lang="en-US" sz="1500" dirty="0"/>
              <a:t>Sequential scan algorithm does </a:t>
            </a:r>
            <a:r>
              <a:rPr lang="en-US" sz="1500" i="1" dirty="0"/>
              <a:t>n</a:t>
            </a:r>
            <a:r>
              <a:rPr lang="en-US" sz="1500" dirty="0"/>
              <a:t> adds</a:t>
            </a:r>
          </a:p>
          <a:p>
            <a:pPr marL="731044" lvl="1" indent="-302419"/>
            <a:r>
              <a:rPr lang="en-US" sz="1500" dirty="0"/>
              <a:t>A factor of log(n) can hurt: 10x for 1024 elements!</a:t>
            </a:r>
          </a:p>
          <a:p>
            <a:pPr marL="731044" lvl="1" indent="-302419"/>
            <a:endParaRPr lang="en-US" sz="1500" dirty="0"/>
          </a:p>
          <a:p>
            <a:pPr marL="342900" indent="-342900"/>
            <a:r>
              <a:rPr lang="en-US" sz="1725" dirty="0"/>
              <a:t>A parallel algorithm can be slower than a sequential one when execution resources are saturated from low work efficiency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93936"/>
      </p:ext>
    </p:extLst>
  </p:cSld>
  <p:clrMapOvr>
    <a:masterClrMapping/>
  </p:clrMapOvr>
  <p:transition advTm="2125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/>
          <p:cNvSpPr txBox="1">
            <a:spLocks/>
          </p:cNvSpPr>
          <p:nvPr/>
        </p:nvSpPr>
        <p:spPr bwMode="auto">
          <a:xfrm>
            <a:off x="4110958" y="763395"/>
            <a:ext cx="2426875" cy="307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761970"/>
            <a:r>
              <a:rPr lang="en-US" sz="1667" kern="0" dirty="0"/>
              <a:t>GPU Teaching Kit</a:t>
            </a:r>
          </a:p>
        </p:txBody>
      </p:sp>
      <p:sp>
        <p:nvSpPr>
          <p:cNvPr id="6" name="Subtitle 11"/>
          <p:cNvSpPr>
            <a:spLocks noGrp="1"/>
          </p:cNvSpPr>
          <p:nvPr>
            <p:ph type="subTitle" idx="1"/>
          </p:nvPr>
        </p:nvSpPr>
        <p:spPr>
          <a:xfrm>
            <a:off x="281748" y="3550392"/>
            <a:ext cx="6286693" cy="461537"/>
          </a:xfrm>
        </p:spPr>
        <p:txBody>
          <a:bodyPr/>
          <a:lstStyle/>
          <a:p>
            <a:r>
              <a:rPr lang="en-US" dirty="0" smtClean="0"/>
              <a:t>The GPU Teaching Kit is licensed by NVIDIA and the University </a:t>
            </a:r>
            <a:r>
              <a:rPr lang="en-US" dirty="0"/>
              <a:t>of Illinois under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rgbClr val="92D050"/>
                </a:solidFill>
                <a:hlinkClick r:id="rId4"/>
              </a:rPr>
              <a:t>Creative 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Commons Attribution-</a:t>
            </a:r>
            <a:r>
              <a:rPr lang="en-US" dirty="0" err="1">
                <a:solidFill>
                  <a:srgbClr val="92D050"/>
                </a:solidFill>
                <a:hlinkClick r:id="rId4"/>
              </a:rPr>
              <a:t>NonCommercial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 4.0 International License.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1026" name="Picture 2" descr="Creative Commons Licens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1813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866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342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973">
        <p:fade/>
      </p:transition>
    </mc:Choice>
    <mc:Fallback xmlns="">
      <p:transition spd="med" advTm="99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1_Title &amp; Bullet ">
  <a:themeElements>
    <a:clrScheme name="NVIDIA + University of Illinois 2015 Template">
      <a:dk1>
        <a:srgbClr val="6F6F6F"/>
      </a:dk1>
      <a:lt1>
        <a:srgbClr val="FFFFFF"/>
      </a:lt1>
      <a:dk2>
        <a:srgbClr val="000000"/>
      </a:dk2>
      <a:lt2>
        <a:srgbClr val="333333"/>
      </a:lt2>
      <a:accent1>
        <a:srgbClr val="76B900"/>
      </a:accent1>
      <a:accent2>
        <a:srgbClr val="FA6300"/>
      </a:accent2>
      <a:accent3>
        <a:srgbClr val="007A43"/>
      </a:accent3>
      <a:accent4>
        <a:srgbClr val="2F426B"/>
      </a:accent4>
      <a:accent5>
        <a:srgbClr val="990366"/>
      </a:accent5>
      <a:accent6>
        <a:srgbClr val="006A9A"/>
      </a:accent6>
      <a:hlink>
        <a:srgbClr val="76B900"/>
      </a:hlink>
      <a:folHlink>
        <a:srgbClr val="004831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VIDIA_University_of_Illinois_Template_2015_4x3" id="{5C1E5DBF-147B-4C12-BA1C-1E216CC92BF8}" vid="{34A544E1-27AA-4307-BA49-86C7E39C24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B0370999F4D641B163DEC6FC797108" ma:contentTypeVersion="18" ma:contentTypeDescription="Create a new document." ma:contentTypeScope="" ma:versionID="d2c52b27b469f4b6e1b138eb1ea31e36">
  <xsd:schema xmlns:xsd="http://www.w3.org/2001/XMLSchema" xmlns:xs="http://www.w3.org/2001/XMLSchema" xmlns:p="http://schemas.microsoft.com/office/2006/metadata/properties" xmlns:ns2="1956f548-e1c6-4bad-9b00-9434a603b471" targetNamespace="http://schemas.microsoft.com/office/2006/metadata/properties" ma:root="true" ma:fieldsID="c2094d8471d136f8c152cad8b4222d6d" ns2:_="">
    <xsd:import namespace="1956f548-e1c6-4bad-9b00-9434a603b471"/>
    <xsd:element name="properties">
      <xsd:complexType>
        <xsd:sequence>
          <xsd:element name="documentManagement">
            <xsd:complexType>
              <xsd:all>
                <xsd:element ref="ns2:Order0" minOccurs="0"/>
                <xsd:element ref="ns2:Description0" minOccurs="0"/>
                <xsd:element ref="ns2:Chapter" minOccurs="0"/>
                <xsd:element ref="ns2:Kit_x0020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56f548-e1c6-4bad-9b00-9434a603b471" elementFormDefault="qualified">
    <xsd:import namespace="http://schemas.microsoft.com/office/2006/documentManagement/types"/>
    <xsd:import namespace="http://schemas.microsoft.com/office/infopath/2007/PartnerControls"/>
    <xsd:element name="Order0" ma:index="2" nillable="true" ma:displayName="Order" ma:decimals="3" ma:internalName="Order0" ma:percentage="FALSE">
      <xsd:simpleType>
        <xsd:restriction base="dms:Number"/>
      </xsd:simpleType>
    </xsd:element>
    <xsd:element name="Description0" ma:index="3" nillable="true" ma:displayName="Description" ma:internalName="Description0">
      <xsd:simpleType>
        <xsd:restriction base="dms:Text">
          <xsd:maxLength value="255"/>
        </xsd:restriction>
      </xsd:simpleType>
    </xsd:element>
    <xsd:element name="Chapter" ma:index="4" nillable="true" ma:displayName="Chapter" ma:internalName="Chapter">
      <xsd:simpleType>
        <xsd:restriction base="dms:Text">
          <xsd:maxLength value="255"/>
        </xsd:restriction>
      </xsd:simpleType>
    </xsd:element>
    <xsd:element name="Kit_x0020_Version" ma:index="5" nillable="true" ma:displayName="Kit Version" ma:default="Eval Kit" ma:format="Dropdown" ma:internalName="Kit_x0020_Version">
      <xsd:simpleType>
        <xsd:restriction base="dms:Choice">
          <xsd:enumeration value="Eval Kit"/>
          <xsd:enumeration value="Release 1.0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1956f548-e1c6-4bad-9b00-9434a603b471" xsi:nil="true"/>
    <Order0 xmlns="1956f548-e1c6-4bad-9b00-9434a603b471">10.22</Order0>
    <Chapter xmlns="1956f548-e1c6-4bad-9b00-9434a603b471" xsi:nil="true"/>
    <Kit_x0020_Version xmlns="1956f548-e1c6-4bad-9b00-9434a603b471">Eval Kit</Kit_x0020_Version>
  </documentManagement>
</p:properties>
</file>

<file path=customXml/itemProps1.xml><?xml version="1.0" encoding="utf-8"?>
<ds:datastoreItem xmlns:ds="http://schemas.openxmlformats.org/officeDocument/2006/customXml" ds:itemID="{98ECD05A-4B86-4748-847D-3BEB35F257E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31D13FB-52BB-4CE5-A56A-63FDE8D072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56f548-e1c6-4bad-9b00-9434a603b4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49308C5-4136-46BA-8052-E1949EB654F0}">
  <ds:schemaRefs>
    <ds:schemaRef ds:uri="http://schemas.openxmlformats.org/package/2006/metadata/core-properties"/>
    <ds:schemaRef ds:uri="http://purl.org/dc/terms/"/>
    <ds:schemaRef ds:uri="http://schemas.microsoft.com/office/infopath/2007/PartnerControls"/>
    <ds:schemaRef ds:uri="1956f548-e1c6-4bad-9b00-9434a603b471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1090</TotalTime>
  <Words>624</Words>
  <Application>Microsoft Office PowerPoint</Application>
  <PresentationFormat>Custom</PresentationFormat>
  <Paragraphs>173</Paragraphs>
  <Slides>9</Slides>
  <Notes>1</Notes>
  <HiddenSlides>0</HiddenSlides>
  <MMClips>9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MS PGothic</vt:lpstr>
      <vt:lpstr>AkzidenzGrotesk</vt:lpstr>
      <vt:lpstr>Akzidenz-Grotesk Extended BQ</vt:lpstr>
      <vt:lpstr>Arial</vt:lpstr>
      <vt:lpstr>Calibri</vt:lpstr>
      <vt:lpstr>Sentinel Medium</vt:lpstr>
      <vt:lpstr>Times New Roman</vt:lpstr>
      <vt:lpstr>Trebuchet MS</vt:lpstr>
      <vt:lpstr>Wingdings</vt:lpstr>
      <vt:lpstr>1_Title &amp; Bullet </vt:lpstr>
      <vt:lpstr>Module 10 – Parallel Computation Patterns (scan)</vt:lpstr>
      <vt:lpstr>Objective</vt:lpstr>
      <vt:lpstr>A Better Parallel Scan Algorithm</vt:lpstr>
      <vt:lpstr>A Better Parallel Scan Algorithm</vt:lpstr>
      <vt:lpstr>A Better Parallel Scan Algorithm</vt:lpstr>
      <vt:lpstr>Handling Dependencies</vt:lpstr>
      <vt:lpstr> A Work-Inefficient Scan Kernel</vt:lpstr>
      <vt:lpstr>Work Efficiency Considerations</vt:lpstr>
      <vt:lpstr>PowerPoint Presentation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10 - Parallel Computation Patterns (Scan)</dc:title>
  <dc:creator>Cook, Colleen N</dc:creator>
  <cp:lastModifiedBy>Wen-mei Hwu</cp:lastModifiedBy>
  <cp:revision>93</cp:revision>
  <dcterms:created xsi:type="dcterms:W3CDTF">2013-11-15T21:49:21Z</dcterms:created>
  <dcterms:modified xsi:type="dcterms:W3CDTF">2017-04-05T02:37:45Z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0x0101006BB0370999F4D641B163DEC6FC797108</vt:lpwstr>
  </property>
  <property fmtid="{D5CDD505-2E9C-101B-9397-08002B2CF9AE}" pid="3" name="Evaluation Kit Module">
    <vt:bool>true</vt:bool>
  </property>
  <property fmtid="{D5CDD505-2E9C-101B-9397-08002B2CF9AE}" pid="4" name="Labs">
    <vt:lpwstr>N/A</vt:lpwstr>
  </property>
  <property fmtid="{D5CDD505-2E9C-101B-9397-08002B2CF9AE}" pid="5" name="Test Field">
    <vt:lpwstr>Slides</vt:lpwstr>
  </property>
  <property fmtid="{D5CDD505-2E9C-101B-9397-08002B2CF9AE}" pid="6" name="Lectures">
    <vt:lpwstr>Final</vt:lpwstr>
  </property>
  <property fmtid="{D5CDD505-2E9C-101B-9397-08002B2CF9AE}" pid="7" name="Quizzes">
    <vt:lpwstr>N/A</vt:lpwstr>
  </property>
</Properties>
</file>